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274" r:id="rId2"/>
    <p:sldId id="276" r:id="rId3"/>
    <p:sldId id="279" r:id="rId4"/>
    <p:sldId id="278" r:id="rId5"/>
    <p:sldId id="328" r:id="rId6"/>
    <p:sldId id="275" r:id="rId7"/>
    <p:sldId id="281" r:id="rId8"/>
    <p:sldId id="287" r:id="rId9"/>
    <p:sldId id="288" r:id="rId10"/>
    <p:sldId id="289" r:id="rId11"/>
    <p:sldId id="290" r:id="rId12"/>
    <p:sldId id="282" r:id="rId13"/>
    <p:sldId id="283" r:id="rId14"/>
    <p:sldId id="284" r:id="rId15"/>
    <p:sldId id="286" r:id="rId16"/>
    <p:sldId id="329" r:id="rId17"/>
    <p:sldId id="291" r:id="rId18"/>
    <p:sldId id="292" r:id="rId19"/>
    <p:sldId id="330" r:id="rId20"/>
    <p:sldId id="309" r:id="rId21"/>
    <p:sldId id="293" r:id="rId22"/>
    <p:sldId id="294" r:id="rId23"/>
    <p:sldId id="295" r:id="rId24"/>
    <p:sldId id="296" r:id="rId25"/>
    <p:sldId id="297" r:id="rId26"/>
    <p:sldId id="298" r:id="rId27"/>
    <p:sldId id="331" r:id="rId28"/>
    <p:sldId id="299" r:id="rId29"/>
    <p:sldId id="300" r:id="rId30"/>
    <p:sldId id="301" r:id="rId31"/>
    <p:sldId id="306" r:id="rId32"/>
    <p:sldId id="307" r:id="rId33"/>
    <p:sldId id="302" r:id="rId34"/>
    <p:sldId id="332" r:id="rId35"/>
    <p:sldId id="310" r:id="rId36"/>
    <p:sldId id="312" r:id="rId37"/>
    <p:sldId id="314" r:id="rId38"/>
    <p:sldId id="315" r:id="rId39"/>
    <p:sldId id="316" r:id="rId40"/>
    <p:sldId id="317" r:id="rId41"/>
    <p:sldId id="318" r:id="rId42"/>
    <p:sldId id="333" r:id="rId43"/>
    <p:sldId id="319" r:id="rId44"/>
    <p:sldId id="320" r:id="rId45"/>
    <p:sldId id="321" r:id="rId46"/>
    <p:sldId id="322" r:id="rId47"/>
    <p:sldId id="325" r:id="rId48"/>
    <p:sldId id="334" r:id="rId49"/>
    <p:sldId id="326" r:id="rId50"/>
    <p:sldId id="327" r:id="rId51"/>
    <p:sldId id="335" r:id="rId52"/>
    <p:sldId id="311" r:id="rId53"/>
  </p:sldIdLst>
  <p:sldSz cx="10693400" cy="7561263"/>
  <p:notesSz cx="6794500" cy="9931400"/>
  <p:defaultTextStyle>
    <a:defPPr>
      <a:defRPr lang="sv-SE"/>
    </a:defPPr>
    <a:lvl1pPr marL="0" algn="l" defTabSz="1042872" rtl="0" eaLnBrk="1" latinLnBrk="0" hangingPunct="1">
      <a:defRPr sz="2100" kern="1200">
        <a:solidFill>
          <a:schemeClr val="tx1"/>
        </a:solidFill>
        <a:latin typeface="+mn-lt"/>
        <a:ea typeface="+mn-ea"/>
        <a:cs typeface="+mn-cs"/>
      </a:defRPr>
    </a:lvl1pPr>
    <a:lvl2pPr marL="521436" algn="l" defTabSz="1042872" rtl="0" eaLnBrk="1" latinLnBrk="0" hangingPunct="1">
      <a:defRPr sz="2100" kern="1200">
        <a:solidFill>
          <a:schemeClr val="tx1"/>
        </a:solidFill>
        <a:latin typeface="+mn-lt"/>
        <a:ea typeface="+mn-ea"/>
        <a:cs typeface="+mn-cs"/>
      </a:defRPr>
    </a:lvl2pPr>
    <a:lvl3pPr marL="1042872" algn="l" defTabSz="1042872" rtl="0" eaLnBrk="1" latinLnBrk="0" hangingPunct="1">
      <a:defRPr sz="2100" kern="1200">
        <a:solidFill>
          <a:schemeClr val="tx1"/>
        </a:solidFill>
        <a:latin typeface="+mn-lt"/>
        <a:ea typeface="+mn-ea"/>
        <a:cs typeface="+mn-cs"/>
      </a:defRPr>
    </a:lvl3pPr>
    <a:lvl4pPr marL="1564308" algn="l" defTabSz="1042872" rtl="0" eaLnBrk="1" latinLnBrk="0" hangingPunct="1">
      <a:defRPr sz="2100" kern="1200">
        <a:solidFill>
          <a:schemeClr val="tx1"/>
        </a:solidFill>
        <a:latin typeface="+mn-lt"/>
        <a:ea typeface="+mn-ea"/>
        <a:cs typeface="+mn-cs"/>
      </a:defRPr>
    </a:lvl4pPr>
    <a:lvl5pPr marL="2085744" algn="l" defTabSz="1042872" rtl="0" eaLnBrk="1" latinLnBrk="0" hangingPunct="1">
      <a:defRPr sz="2100" kern="1200">
        <a:solidFill>
          <a:schemeClr val="tx1"/>
        </a:solidFill>
        <a:latin typeface="+mn-lt"/>
        <a:ea typeface="+mn-ea"/>
        <a:cs typeface="+mn-cs"/>
      </a:defRPr>
    </a:lvl5pPr>
    <a:lvl6pPr marL="2607179" algn="l" defTabSz="1042872" rtl="0" eaLnBrk="1" latinLnBrk="0" hangingPunct="1">
      <a:defRPr sz="2100" kern="1200">
        <a:solidFill>
          <a:schemeClr val="tx1"/>
        </a:solidFill>
        <a:latin typeface="+mn-lt"/>
        <a:ea typeface="+mn-ea"/>
        <a:cs typeface="+mn-cs"/>
      </a:defRPr>
    </a:lvl6pPr>
    <a:lvl7pPr marL="3128616" algn="l" defTabSz="1042872" rtl="0" eaLnBrk="1" latinLnBrk="0" hangingPunct="1">
      <a:defRPr sz="2100" kern="1200">
        <a:solidFill>
          <a:schemeClr val="tx1"/>
        </a:solidFill>
        <a:latin typeface="+mn-lt"/>
        <a:ea typeface="+mn-ea"/>
        <a:cs typeface="+mn-cs"/>
      </a:defRPr>
    </a:lvl7pPr>
    <a:lvl8pPr marL="3650052" algn="l" defTabSz="1042872" rtl="0" eaLnBrk="1" latinLnBrk="0" hangingPunct="1">
      <a:defRPr sz="2100" kern="1200">
        <a:solidFill>
          <a:schemeClr val="tx1"/>
        </a:solidFill>
        <a:latin typeface="+mn-lt"/>
        <a:ea typeface="+mn-ea"/>
        <a:cs typeface="+mn-cs"/>
      </a:defRPr>
    </a:lvl8pPr>
    <a:lvl9pPr marL="4171487" algn="l" defTabSz="1042872"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8724" autoAdjust="0"/>
  </p:normalViewPr>
  <p:slideViewPr>
    <p:cSldViewPr>
      <p:cViewPr varScale="1">
        <p:scale>
          <a:sx n="94" d="100"/>
          <a:sy n="94" d="100"/>
        </p:scale>
        <p:origin x="-1644" y="-96"/>
      </p:cViewPr>
      <p:guideLst>
        <p:guide orient="horz" pos="2382"/>
        <p:guide pos="3368"/>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22.xml"/><Relationship Id="rId1" Type="http://schemas.openxmlformats.org/officeDocument/2006/relationships/slide" Target="slides/slide21.xml"/><Relationship Id="rId6" Type="http://schemas.openxmlformats.org/officeDocument/2006/relationships/slide" Target="slides/slide26.xml"/><Relationship Id="rId5" Type="http://schemas.openxmlformats.org/officeDocument/2006/relationships/slide" Target="slides/slide25.xml"/><Relationship Id="rId4"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tshållare för bildnumm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C246E3D0-05B1-4B63-94CA-A4642DC63E71}" type="slidenum">
              <a:rPr lang="sv-SE" smtClean="0"/>
              <a:t>‹#›</a:t>
            </a:fld>
            <a:endParaRPr lang="sv-SE"/>
          </a:p>
        </p:txBody>
      </p:sp>
    </p:spTree>
    <p:extLst>
      <p:ext uri="{BB962C8B-B14F-4D97-AF65-F5344CB8AC3E}">
        <p14:creationId xmlns:p14="http://schemas.microsoft.com/office/powerpoint/2010/main" val="56785412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latshållare för datum 2"/>
          <p:cNvSpPr>
            <a:spLocks noGrp="1"/>
          </p:cNvSpPr>
          <p:nvPr>
            <p:ph type="dt" idx="1"/>
          </p:nvPr>
        </p:nvSpPr>
        <p:spPr>
          <a:xfrm>
            <a:off x="5394805" y="194970"/>
            <a:ext cx="1160752" cy="496570"/>
          </a:xfrm>
          <a:prstGeom prst="rect">
            <a:avLst/>
          </a:prstGeom>
        </p:spPr>
        <p:txBody>
          <a:bodyPr vert="horz" lIns="91440" tIns="45720" rIns="91440" bIns="45720" rtlCol="0"/>
          <a:lstStyle>
            <a:lvl1pPr algn="r">
              <a:defRPr sz="1000">
                <a:latin typeface="+mj-lt"/>
              </a:defRPr>
            </a:lvl1pPr>
          </a:lstStyle>
          <a:p>
            <a:fld id="{32BB7AC4-F555-4E08-B229-68D928C0AE83}" type="datetimeFigureOut">
              <a:rPr lang="sv-SE" smtClean="0"/>
              <a:pPr/>
              <a:t>2015-01-22</a:t>
            </a:fld>
            <a:endParaRPr lang="sv-SE" dirty="0"/>
          </a:p>
        </p:txBody>
      </p:sp>
      <p:sp>
        <p:nvSpPr>
          <p:cNvPr id="7" name="Platshållare för bildnummer 6"/>
          <p:cNvSpPr>
            <a:spLocks noGrp="1"/>
          </p:cNvSpPr>
          <p:nvPr>
            <p:ph type="sldNum" sz="quarter" idx="5"/>
          </p:nvPr>
        </p:nvSpPr>
        <p:spPr>
          <a:xfrm>
            <a:off x="4110663" y="9433106"/>
            <a:ext cx="2402256" cy="496570"/>
          </a:xfrm>
          <a:prstGeom prst="rect">
            <a:avLst/>
          </a:prstGeom>
        </p:spPr>
        <p:txBody>
          <a:bodyPr vert="horz" lIns="91440" tIns="45720" rIns="91440" bIns="45720" rtlCol="0" anchor="t" anchorCtr="0"/>
          <a:lstStyle>
            <a:lvl1pPr algn="r">
              <a:defRPr sz="1000">
                <a:latin typeface="Arial" panose="020B0604020202020204" pitchFamily="34" charset="0"/>
                <a:cs typeface="Arial" panose="020B0604020202020204" pitchFamily="34" charset="0"/>
              </a:defRPr>
            </a:lvl1pPr>
          </a:lstStyle>
          <a:p>
            <a:fld id="{8FDE21E7-E8BE-4530-B743-89E790948AAA}" type="slidenum">
              <a:rPr lang="sv-SE" smtClean="0"/>
              <a:pPr/>
              <a:t>‹#›</a:t>
            </a:fld>
            <a:endParaRPr lang="sv-SE"/>
          </a:p>
        </p:txBody>
      </p:sp>
      <p:sp>
        <p:nvSpPr>
          <p:cNvPr id="10" name="Platshållare för anteckningar 9"/>
          <p:cNvSpPr>
            <a:spLocks noGrp="1"/>
          </p:cNvSpPr>
          <p:nvPr>
            <p:ph type="body" sz="quarter" idx="3"/>
          </p:nvPr>
        </p:nvSpPr>
        <p:spPr>
          <a:xfrm>
            <a:off x="679450" y="5513161"/>
            <a:ext cx="5435600" cy="3673384"/>
          </a:xfrm>
          <a:prstGeom prst="rect">
            <a:avLst/>
          </a:prstGeom>
        </p:spPr>
        <p:txBody>
          <a:bodyPr vert="horz" lIns="91440" tIns="45720" rIns="91440" bIns="45720" rtlCol="0"/>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2" name="Platshållare för bildobjekt 11"/>
          <p:cNvSpPr>
            <a:spLocks noGrp="1" noRot="1" noChangeAspect="1"/>
          </p:cNvSpPr>
          <p:nvPr>
            <p:ph type="sldImg" idx="2"/>
          </p:nvPr>
        </p:nvSpPr>
        <p:spPr>
          <a:xfrm>
            <a:off x="280988" y="744538"/>
            <a:ext cx="6265862" cy="4432300"/>
          </a:xfrm>
          <a:prstGeom prst="rect">
            <a:avLst/>
          </a:prstGeom>
          <a:noFill/>
          <a:ln w="12700">
            <a:solidFill>
              <a:prstClr val="black"/>
            </a:solidFill>
          </a:ln>
        </p:spPr>
        <p:txBody>
          <a:bodyPr vert="horz" lIns="91440" tIns="45720" rIns="91440" bIns="45720" rtlCol="0" anchor="ctr"/>
          <a:lstStyle/>
          <a:p>
            <a:endParaRPr lang="sv-SE"/>
          </a:p>
        </p:txBody>
      </p:sp>
      <p:sp>
        <p:nvSpPr>
          <p:cNvPr id="14" name="Platshållare för sidhuvud 13"/>
          <p:cNvSpPr>
            <a:spLocks noGrp="1"/>
          </p:cNvSpPr>
          <p:nvPr>
            <p:ph type="hdr" sz="quarter"/>
          </p:nvPr>
        </p:nvSpPr>
        <p:spPr>
          <a:xfrm>
            <a:off x="186894" y="194970"/>
            <a:ext cx="2944283" cy="496570"/>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r>
              <a:rPr lang="sv-SE" dirty="0" smtClean="0"/>
              <a:t>Kurstitel</a:t>
            </a:r>
            <a:endParaRPr lang="sv-SE" dirty="0"/>
          </a:p>
        </p:txBody>
      </p:sp>
    </p:spTree>
    <p:extLst>
      <p:ext uri="{BB962C8B-B14F-4D97-AF65-F5344CB8AC3E}">
        <p14:creationId xmlns:p14="http://schemas.microsoft.com/office/powerpoint/2010/main" val="4228176293"/>
      </p:ext>
    </p:extLst>
  </p:cSld>
  <p:clrMap bg1="lt1" tx1="dk1" bg2="lt2" tx2="dk2" accent1="accent1" accent2="accent2" accent3="accent3" accent4="accent4" accent5="accent5" accent6="accent6" hlink="hlink" folHlink="folHlink"/>
  <p:hf/>
  <p:notesStyle>
    <a:lvl1pPr marL="0" algn="l" defTabSz="1042872" rtl="0" eaLnBrk="1" latinLnBrk="0" hangingPunct="1">
      <a:defRPr sz="1100" kern="1200">
        <a:solidFill>
          <a:schemeClr val="tx1"/>
        </a:solidFill>
        <a:latin typeface="Arial" panose="020B0604020202020204" pitchFamily="34" charset="0"/>
        <a:ea typeface="+mn-ea"/>
        <a:cs typeface="Arial" panose="020B0604020202020204" pitchFamily="34" charset="0"/>
      </a:defRPr>
    </a:lvl1pPr>
    <a:lvl2pPr marL="521436" algn="l" defTabSz="1042872" rtl="0" eaLnBrk="1" latinLnBrk="0" hangingPunct="1">
      <a:defRPr sz="1100" kern="1200">
        <a:solidFill>
          <a:schemeClr val="tx1"/>
        </a:solidFill>
        <a:latin typeface="Arial" panose="020B0604020202020204" pitchFamily="34" charset="0"/>
        <a:ea typeface="+mn-ea"/>
        <a:cs typeface="Arial" panose="020B0604020202020204" pitchFamily="34" charset="0"/>
      </a:defRPr>
    </a:lvl2pPr>
    <a:lvl3pPr marL="1042872" algn="l" defTabSz="1042872" rtl="0" eaLnBrk="1" latinLnBrk="0" hangingPunct="1">
      <a:defRPr sz="1100" kern="1200">
        <a:solidFill>
          <a:schemeClr val="tx1"/>
        </a:solidFill>
        <a:latin typeface="Arial" panose="020B0604020202020204" pitchFamily="34" charset="0"/>
        <a:ea typeface="+mn-ea"/>
        <a:cs typeface="Arial" panose="020B0604020202020204" pitchFamily="34" charset="0"/>
      </a:defRPr>
    </a:lvl3pPr>
    <a:lvl4pPr marL="1564308" algn="l" defTabSz="1042872" rtl="0" eaLnBrk="1" latinLnBrk="0" hangingPunct="1">
      <a:defRPr sz="1100" kern="1200">
        <a:solidFill>
          <a:schemeClr val="tx1"/>
        </a:solidFill>
        <a:latin typeface="Arial" panose="020B0604020202020204" pitchFamily="34" charset="0"/>
        <a:ea typeface="+mn-ea"/>
        <a:cs typeface="Arial" panose="020B0604020202020204" pitchFamily="34" charset="0"/>
      </a:defRPr>
    </a:lvl4pPr>
    <a:lvl5pPr marL="2085744" algn="l" defTabSz="1042872" rtl="0" eaLnBrk="1" latinLnBrk="0" hangingPunct="1">
      <a:defRPr sz="1100" kern="1200">
        <a:solidFill>
          <a:schemeClr val="tx1"/>
        </a:solidFill>
        <a:latin typeface="Arial" panose="020B0604020202020204" pitchFamily="34" charset="0"/>
        <a:ea typeface="+mn-ea"/>
        <a:cs typeface="Arial" panose="020B0604020202020204" pitchFamily="34" charset="0"/>
      </a:defRPr>
    </a:lvl5pPr>
    <a:lvl6pPr marL="2607179" algn="l" defTabSz="1042872" rtl="0" eaLnBrk="1" latinLnBrk="0" hangingPunct="1">
      <a:defRPr sz="1400" kern="1200">
        <a:solidFill>
          <a:schemeClr val="tx1"/>
        </a:solidFill>
        <a:latin typeface="+mn-lt"/>
        <a:ea typeface="+mn-ea"/>
        <a:cs typeface="+mn-cs"/>
      </a:defRPr>
    </a:lvl6pPr>
    <a:lvl7pPr marL="3128616" algn="l" defTabSz="1042872" rtl="0" eaLnBrk="1" latinLnBrk="0" hangingPunct="1">
      <a:defRPr sz="1400" kern="1200">
        <a:solidFill>
          <a:schemeClr val="tx1"/>
        </a:solidFill>
        <a:latin typeface="+mn-lt"/>
        <a:ea typeface="+mn-ea"/>
        <a:cs typeface="+mn-cs"/>
      </a:defRPr>
    </a:lvl7pPr>
    <a:lvl8pPr marL="3650052" algn="l" defTabSz="1042872" rtl="0" eaLnBrk="1" latinLnBrk="0" hangingPunct="1">
      <a:defRPr sz="1400" kern="1200">
        <a:solidFill>
          <a:schemeClr val="tx1"/>
        </a:solidFill>
        <a:latin typeface="+mn-lt"/>
        <a:ea typeface="+mn-ea"/>
        <a:cs typeface="+mn-cs"/>
      </a:defRPr>
    </a:lvl8pPr>
    <a:lvl9pPr marL="4171487" algn="l" defTabSz="104287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D038A68-F1AD-47CD-B927-8BDED8A4CF29}" type="slidenum">
              <a:rPr lang="zh-CN" altLang="de-DE"/>
              <a:pPr/>
              <a:t>2</a:t>
            </a:fld>
            <a:endParaRPr lang="de-DE" altLang="zh-CN"/>
          </a:p>
        </p:txBody>
      </p:sp>
      <p:sp>
        <p:nvSpPr>
          <p:cNvPr id="756738" name="Rectangle 2"/>
          <p:cNvSpPr>
            <a:spLocks noGrp="1" noRot="1" noChangeAspect="1"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nb-N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DDE1E78-36F4-435A-B656-84E79E8CDFA2}" type="slidenum">
              <a:rPr lang="zh-CN" altLang="de-DE"/>
              <a:pPr/>
              <a:t>12</a:t>
            </a:fld>
            <a:endParaRPr lang="de-DE" altLang="zh-CN"/>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a:xfrm>
            <a:off x="906040" y="4717138"/>
            <a:ext cx="4982422" cy="4469368"/>
          </a:xfrm>
        </p:spPr>
        <p:txBody>
          <a:bodyPr/>
          <a:lstStyle/>
          <a:p>
            <a:r>
              <a:rPr lang="nb-NO" sz="1200" dirty="0" smtClean="0"/>
              <a:t>Symptom er det</a:t>
            </a:r>
            <a:r>
              <a:rPr lang="nb-NO" sz="1200" baseline="0" dirty="0" smtClean="0"/>
              <a:t> som en kunde vil oppfatte som en feil ved bilen. Og det er viktig å notere kundens opplevelse med kundens egne ord. Så kan man etterpå vurdere kundens uttalelser mot egen kunnskap.</a:t>
            </a:r>
          </a:p>
          <a:p>
            <a:endParaRPr lang="nb-NO" sz="1200" baseline="0" dirty="0" smtClean="0"/>
          </a:p>
          <a:p>
            <a:r>
              <a:rPr lang="nb-NO" sz="1200" baseline="0" dirty="0" smtClean="0"/>
              <a:t>Eksempelvis: Ett symptom på noe galt, er at en bil trekker dårlig!</a:t>
            </a:r>
            <a:endParaRPr lang="nb-NO"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E72D0FB-DE1C-4429-B4CE-4EF754210291}" type="slidenum">
              <a:rPr lang="zh-CN" altLang="de-DE"/>
              <a:pPr/>
              <a:t>13</a:t>
            </a:fld>
            <a:endParaRPr lang="de-DE" altLang="zh-CN"/>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a:xfrm>
            <a:off x="906040" y="4717138"/>
            <a:ext cx="4982422" cy="4469368"/>
          </a:xfrm>
        </p:spPr>
        <p:txBody>
          <a:bodyPr/>
          <a:lstStyle/>
          <a:p>
            <a:r>
              <a:rPr lang="nb-NO" dirty="0" smtClean="0"/>
              <a:t>Årsak, virkning og symptom er de 3 viktige faktorene å ha med seg når man skal få løst ett problem.  Hvordan skal man så tolke disse</a:t>
            </a:r>
            <a:r>
              <a:rPr lang="nb-NO" baseline="0" dirty="0" smtClean="0"/>
              <a:t> 2 bildene i øvre og nedre del av siden?</a:t>
            </a:r>
          </a:p>
          <a:p>
            <a:endParaRPr lang="nb-NO" baseline="0" dirty="0" smtClean="0"/>
          </a:p>
          <a:p>
            <a:r>
              <a:rPr lang="nb-NO" baseline="0" dirty="0" smtClean="0"/>
              <a:t>Øvre bildet viser 1 årsak, som har en virkning, som igjen gir flere symptomer! </a:t>
            </a:r>
          </a:p>
          <a:p>
            <a:endParaRPr lang="nb-NO" baseline="0" dirty="0" smtClean="0"/>
          </a:p>
          <a:p>
            <a:r>
              <a:rPr lang="nb-NO" baseline="0" dirty="0" smtClean="0"/>
              <a:t>Nedre bildet viser flere årsaker, som har en virkning, som igjen har ett symptom.</a:t>
            </a:r>
          </a:p>
          <a:p>
            <a:endParaRPr lang="nb-NO" baseline="0" dirty="0" smtClean="0"/>
          </a:p>
          <a:p>
            <a:r>
              <a:rPr lang="nb-NO" baseline="0" dirty="0" smtClean="0"/>
              <a:t>Vi kan altså ha en årsak, «som gjør at/virkning» blir flere symptomer. Og vi han ha flere årsaker, «som gjør at/virkning» blir kun ett symptom.</a:t>
            </a:r>
          </a:p>
          <a:p>
            <a:endParaRPr lang="nb-NO" baseline="0" dirty="0" smtClean="0"/>
          </a:p>
          <a:p>
            <a:r>
              <a:rPr lang="nb-NO" baseline="0" dirty="0" smtClean="0"/>
              <a:t>Eksempel.1: Ett dårlig godspunkt vil kunne føre til flere ulike symptomer på en bil, fordi man som oftest har felles godspunkter for flere forbrukere.</a:t>
            </a:r>
          </a:p>
          <a:p>
            <a:endParaRPr lang="nb-NO" baseline="0" dirty="0" smtClean="0"/>
          </a:p>
          <a:p>
            <a:r>
              <a:rPr lang="nb-NO" baseline="0" dirty="0" smtClean="0"/>
              <a:t>Eksempel.2: En motor kan trekke dårlig, eller fuske/lugge. Det kan være flere årsaker til ett slikt symptom.</a:t>
            </a:r>
          </a:p>
          <a:p>
            <a:endParaRPr lang="nb-NO" baseline="0" dirty="0" smtClean="0"/>
          </a:p>
          <a:p>
            <a:endParaRPr lang="nb-NO"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61E3E7-58D8-4F60-9E87-346D5900CEAE}" type="slidenum">
              <a:rPr lang="zh-CN" altLang="de-DE"/>
              <a:pPr/>
              <a:t>14</a:t>
            </a:fld>
            <a:endParaRPr lang="de-DE" altLang="zh-CN"/>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r>
              <a:rPr lang="nb-NO" dirty="0" smtClean="0"/>
              <a:t>Dette er et eksempel som viser en prosess fra man har </a:t>
            </a:r>
            <a:r>
              <a:rPr lang="nb-NO" dirty="0" err="1" smtClean="0"/>
              <a:t>konstantert</a:t>
            </a:r>
            <a:r>
              <a:rPr lang="nb-NO" dirty="0" smtClean="0"/>
              <a:t> at kundeklage er tilstede</a:t>
            </a:r>
            <a:r>
              <a:rPr lang="nb-NO" baseline="0" dirty="0" smtClean="0"/>
              <a:t> der og da, til man har funnet feilen, og til slutt funnet frem til årsaken til at dette skjedde.</a:t>
            </a:r>
          </a:p>
          <a:p>
            <a:endParaRPr lang="nb-NO" baseline="0" dirty="0" smtClean="0"/>
          </a:p>
          <a:p>
            <a:r>
              <a:rPr lang="nb-NO" baseline="0" dirty="0" smtClean="0"/>
              <a:t>Avhengig av årsak, så vil det være ulike tanker man vil ha, om man alltid skal finne frem til en årsak. Det vil avhenge av flere faktorer. Ikke noe fasit svar finnes. Men i en ideell verden, så bør årsaken finnes, så man får eliminert problemet.</a:t>
            </a:r>
            <a:endParaRPr lang="nb-NO"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55D6D7E-96F3-428B-9391-8F21E6515250}" type="slidenum">
              <a:rPr lang="zh-CN" altLang="de-DE"/>
              <a:pPr/>
              <a:t>15</a:t>
            </a:fld>
            <a:endParaRPr lang="de-DE" altLang="zh-CN"/>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a:xfrm>
            <a:off x="906040" y="4717138"/>
            <a:ext cx="4982422" cy="4469368"/>
          </a:xfrm>
        </p:spPr>
        <p:txBody>
          <a:bodyPr/>
          <a:lstStyle/>
          <a:p>
            <a:r>
              <a:rPr lang="nb-NO" u="sng" dirty="0"/>
              <a:t>Miljømessige betingelser </a:t>
            </a:r>
            <a:r>
              <a:rPr lang="nb-NO" u="none" dirty="0" smtClean="0"/>
              <a:t>eks:</a:t>
            </a:r>
            <a:r>
              <a:rPr lang="nb-NO" u="none" baseline="0" dirty="0" smtClean="0"/>
              <a:t> </a:t>
            </a:r>
            <a:r>
              <a:rPr lang="nb-NO" u="none" dirty="0" smtClean="0"/>
              <a:t>At</a:t>
            </a:r>
            <a:r>
              <a:rPr lang="nb-NO" dirty="0" smtClean="0"/>
              <a:t> bilen blir levert verkstedet</a:t>
            </a:r>
            <a:r>
              <a:rPr lang="nb-NO" baseline="0" dirty="0" smtClean="0"/>
              <a:t> i den setting kunde hører lyder, eller beklager seg over andre ting</a:t>
            </a:r>
            <a:endParaRPr lang="nb-NO" dirty="0" smtClean="0"/>
          </a:p>
          <a:p>
            <a:endParaRPr lang="nb-NO" dirty="0" smtClean="0"/>
          </a:p>
          <a:p>
            <a:r>
              <a:rPr lang="nb-NO" dirty="0" smtClean="0"/>
              <a:t>1.Ingenting </a:t>
            </a:r>
            <a:r>
              <a:rPr lang="nb-NO" dirty="0"/>
              <a:t>er tatt av før </a:t>
            </a:r>
            <a:r>
              <a:rPr lang="nb-NO" dirty="0" smtClean="0"/>
              <a:t>kunde </a:t>
            </a:r>
            <a:r>
              <a:rPr lang="nb-NO" dirty="0"/>
              <a:t>kommer til verksted, takstativ, </a:t>
            </a:r>
            <a:r>
              <a:rPr lang="nb-NO" dirty="0" err="1" smtClean="0"/>
              <a:t>skiboks</a:t>
            </a:r>
            <a:r>
              <a:rPr lang="nb-NO" dirty="0" smtClean="0"/>
              <a:t>, sykkelstativ, tilhenger </a:t>
            </a:r>
            <a:r>
              <a:rPr lang="nb-NO" dirty="0"/>
              <a:t>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16</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628F3AC-E1FE-44E9-8D7F-9CBA00C54FDA}" type="slidenum">
              <a:rPr lang="zh-CN" altLang="de-DE"/>
              <a:pPr/>
              <a:t>18</a:t>
            </a:fld>
            <a:endParaRPr lang="de-DE"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r>
              <a:rPr lang="nb-NO" dirty="0" smtClean="0"/>
              <a:t>Scope </a:t>
            </a:r>
            <a:r>
              <a:rPr lang="nb-NO" dirty="0"/>
              <a:t>er alltid vårt førstevalg. </a:t>
            </a:r>
            <a:endParaRPr lang="nb-NO" dirty="0" smtClean="0"/>
          </a:p>
          <a:p>
            <a:r>
              <a:rPr lang="nb-NO" dirty="0" smtClean="0"/>
              <a:t>Satt opp med en lav</a:t>
            </a:r>
            <a:r>
              <a:rPr lang="nb-NO" baseline="0" dirty="0" smtClean="0"/>
              <a:t> «oppdatering"</a:t>
            </a:r>
          </a:p>
          <a:p>
            <a:r>
              <a:rPr lang="nb-NO" baseline="0" dirty="0" smtClean="0"/>
              <a:t>Spenningsfallsmåling, høy  belastning på det elektriske anlegget.</a:t>
            </a:r>
          </a:p>
          <a:p>
            <a:r>
              <a:rPr lang="nb-NO" baseline="0" dirty="0" smtClean="0"/>
              <a:t>Ta av batterilader.</a:t>
            </a:r>
          </a:p>
          <a:p>
            <a:r>
              <a:rPr lang="nb-NO" baseline="0" dirty="0" smtClean="0"/>
              <a:t>La motor gå om mulig.</a:t>
            </a:r>
          </a:p>
          <a:p>
            <a:r>
              <a:rPr lang="nb-NO" baseline="0" dirty="0" smtClean="0"/>
              <a:t>Slå på alle </a:t>
            </a:r>
            <a:r>
              <a:rPr lang="nb-NO" baseline="0" dirty="0" err="1" smtClean="0"/>
              <a:t>frobrukere</a:t>
            </a:r>
            <a:r>
              <a:rPr lang="nb-NO" baseline="0" dirty="0" smtClean="0"/>
              <a:t>, også de som ikke har med kundeklagen å gjøre</a:t>
            </a:r>
          </a:p>
          <a:p>
            <a:r>
              <a:rPr lang="nb-NO" baseline="0" dirty="0" smtClean="0"/>
              <a:t>Under måling, ta på, skyv/trekk/rist i elektriske kontakter og ledningsnettet.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19</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3BD3E9-39F9-4B51-B1FD-39C2282BCC25}" type="slidenum">
              <a:rPr lang="zh-CN" altLang="de-DE"/>
              <a:pPr/>
              <a:t>21</a:t>
            </a:fld>
            <a:endParaRPr lang="de-DE" altLang="zh-CN"/>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a:xfrm>
            <a:off x="842570" y="4717138"/>
            <a:ext cx="5164898" cy="4693313"/>
          </a:xfrm>
        </p:spPr>
        <p:txBody>
          <a:bodyPr/>
          <a:lstStyle/>
          <a:p>
            <a:r>
              <a:rPr lang="nb-NO" altLang="zh-CN" dirty="0"/>
              <a:t>Hva må du ta hensyn til under testen?</a:t>
            </a:r>
          </a:p>
          <a:p>
            <a:pPr lvl="1">
              <a:buClr>
                <a:srgbClr val="000000"/>
              </a:buClr>
              <a:buFont typeface="Arial" charset="0"/>
              <a:buChar char="•"/>
            </a:pPr>
            <a:r>
              <a:rPr lang="nb-NO" altLang="zh-CN" dirty="0"/>
              <a:t>Mange styreenheter har flere plusstilkoblinger og godsforbindelser. Det er ikke alltid klart hvilke potensialer </a:t>
            </a:r>
            <a:r>
              <a:rPr lang="nb-NO" altLang="zh-CN" dirty="0" err="1"/>
              <a:t>måleverdien</a:t>
            </a:r>
            <a:r>
              <a:rPr lang="nb-NO" altLang="zh-CN" dirty="0"/>
              <a:t> kommer fra.</a:t>
            </a:r>
          </a:p>
          <a:p>
            <a:pPr lvl="1">
              <a:buClr>
                <a:srgbClr val="000000"/>
              </a:buClr>
              <a:buFont typeface="Arial" charset="0"/>
              <a:buChar char="•"/>
            </a:pPr>
            <a:r>
              <a:rPr lang="nb-NO" altLang="zh-CN" dirty="0"/>
              <a:t>I enkelte tilfeller må spenningsforsyningen alltid testes på plusstilkoblingene og godsforbindelsene med </a:t>
            </a:r>
            <a:r>
              <a:rPr lang="nb-NO" altLang="zh-CN" dirty="0" err="1" smtClean="0"/>
              <a:t>scope</a:t>
            </a:r>
            <a:r>
              <a:rPr lang="nb-NO" altLang="zh-CN" dirty="0" smtClean="0"/>
              <a:t> </a:t>
            </a:r>
            <a:r>
              <a:rPr lang="nb-NO" altLang="zh-CN" dirty="0"/>
              <a:t>med </a:t>
            </a:r>
            <a:r>
              <a:rPr lang="nb-NO" altLang="zh-CN" b="1" dirty="0"/>
              <a:t>belastning</a:t>
            </a:r>
            <a:r>
              <a:rPr lang="nb-NO" altLang="zh-CN" dirty="0"/>
              <a:t>.</a:t>
            </a:r>
          </a:p>
          <a:p>
            <a:pPr lvl="1">
              <a:buClr>
                <a:srgbClr val="000000"/>
              </a:buClr>
              <a:buFont typeface="Arial" charset="0"/>
              <a:buChar char="•"/>
            </a:pPr>
            <a:r>
              <a:rPr lang="nb-NO" altLang="zh-CN" dirty="0"/>
              <a:t>I dette eksemplet skal </a:t>
            </a:r>
            <a:r>
              <a:rPr lang="nb-NO" altLang="zh-CN" dirty="0" err="1"/>
              <a:t>måleverdien</a:t>
            </a:r>
            <a:r>
              <a:rPr lang="nb-NO" altLang="zh-CN" dirty="0"/>
              <a:t> bare evalueres mens motoren er i gang, slik at det er belastning på motorstyreenheten. </a:t>
            </a:r>
            <a:r>
              <a:rPr lang="nb-NO" altLang="zh-CN" dirty="0" err="1"/>
              <a:t>Måleverdien</a:t>
            </a:r>
            <a:r>
              <a:rPr lang="nb-NO" altLang="zh-CN" dirty="0"/>
              <a:t> skal ikke avvike vesentlig fra bilens nettspenning. </a:t>
            </a:r>
          </a:p>
          <a:p>
            <a:pPr lvl="1">
              <a:buClr>
                <a:srgbClr val="000000"/>
              </a:buClr>
              <a:buFont typeface="Arial" charset="0"/>
              <a:buChar char="•"/>
            </a:pPr>
            <a:r>
              <a:rPr lang="nb-NO" altLang="zh-CN" dirty="0"/>
              <a:t>Hvis spenningsmålingen bare blir gjort med </a:t>
            </a:r>
            <a:r>
              <a:rPr lang="nb-NO" altLang="zh-CN" dirty="0" err="1" smtClean="0"/>
              <a:t>scope</a:t>
            </a:r>
            <a:r>
              <a:rPr lang="nb-NO" altLang="zh-CN" dirty="0" smtClean="0"/>
              <a:t>/multimeter </a:t>
            </a:r>
            <a:r>
              <a:rPr lang="nb-NO" altLang="zh-CN" dirty="0"/>
              <a:t>som er koblet til motorstyreenheten med en Y-adapter, blir målingen upresis.</a:t>
            </a:r>
          </a:p>
          <a:p>
            <a:pPr lvl="1">
              <a:buClr>
                <a:srgbClr val="000000"/>
              </a:buClr>
              <a:buFont typeface="Arial" charset="0"/>
              <a:buChar char="•"/>
            </a:pPr>
            <a:r>
              <a:rPr lang="nb-NO" altLang="zh-CN" dirty="0"/>
              <a:t>Styreenheten kan ikke kobles til eldre måleadaptere, derfor blir målingen ofte utført uten belastning. I slike tilfeller må en passende </a:t>
            </a:r>
            <a:r>
              <a:rPr lang="nb-NO" altLang="zh-CN" dirty="0" err="1"/>
              <a:t>strømforbruker</a:t>
            </a:r>
            <a:r>
              <a:rPr lang="nb-NO" altLang="zh-CN" dirty="0"/>
              <a:t> kobles til for å skape belastning. </a:t>
            </a:r>
          </a:p>
          <a:p>
            <a:endParaRPr lang="de-DE" altLang="zh-CN" dirty="0"/>
          </a:p>
          <a:p>
            <a:r>
              <a:rPr lang="nb-NO" altLang="zh-CN" b="1" dirty="0"/>
              <a:t>Spenningstap </a:t>
            </a:r>
            <a:r>
              <a:rPr lang="nb-NO" altLang="zh-CN" b="1" dirty="0" smtClean="0"/>
              <a:t>forekommer </a:t>
            </a:r>
            <a:r>
              <a:rPr lang="nb-NO" altLang="zh-CN" b="1" dirty="0"/>
              <a:t>bare når strømmen flyter</a:t>
            </a:r>
            <a:r>
              <a:rPr lang="nb-NO" altLang="zh-CN" b="1" dirty="0" smtClean="0"/>
              <a:t>.</a:t>
            </a:r>
          </a:p>
          <a:p>
            <a:r>
              <a:rPr lang="nb-NO" altLang="zh-CN" b="1" dirty="0" smtClean="0"/>
              <a:t>Slå av batteriladeren i tilfelle spenningsfallet ligger i dynamoladeledningen.</a:t>
            </a:r>
            <a:r>
              <a:rPr lang="nb-NO" altLang="zh-CN" b="1" baseline="0" dirty="0" smtClean="0"/>
              <a:t> Da vil batteriladeren kunne fungere som en buffer eller kunne kompensere for spenningsfall.</a:t>
            </a:r>
            <a:endParaRPr lang="de-DE" altLang="zh-CN"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A58E7BB-BC24-4A05-985C-BB4057129703}" type="slidenum">
              <a:rPr lang="zh-CN" altLang="de-DE"/>
              <a:pPr/>
              <a:t>22</a:t>
            </a:fld>
            <a:endParaRPr lang="de-DE" altLang="zh-CN"/>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a:xfrm>
            <a:off x="842570" y="4717138"/>
            <a:ext cx="5164898" cy="4693313"/>
          </a:xfrm>
        </p:spPr>
        <p:txBody>
          <a:bodyPr/>
          <a:lstStyle/>
          <a:p>
            <a:r>
              <a:rPr lang="nb-NO" altLang="zh-CN" dirty="0"/>
              <a:t>Hva må du ta hensyn til under testen?</a:t>
            </a:r>
          </a:p>
          <a:p>
            <a:pPr lvl="1">
              <a:buClr>
                <a:srgbClr val="000000"/>
              </a:buClr>
              <a:buFont typeface="Arial" charset="0"/>
              <a:buChar char="•"/>
            </a:pPr>
            <a:r>
              <a:rPr lang="nb-NO" altLang="zh-CN" dirty="0"/>
              <a:t>Når styreenheten bare har én plusstilkobling og én godsforbindelse, er </a:t>
            </a:r>
            <a:r>
              <a:rPr lang="nb-NO" altLang="zh-CN" dirty="0" err="1"/>
              <a:t>måleverdien</a:t>
            </a:r>
            <a:r>
              <a:rPr lang="nb-NO" altLang="zh-CN" dirty="0"/>
              <a:t> også i dette tilfellet mer reel / nøyaktig hvis belastningen tas med i beregningen.</a:t>
            </a:r>
          </a:p>
          <a:p>
            <a:pPr lvl="1">
              <a:buClr>
                <a:srgbClr val="000000"/>
              </a:buClr>
              <a:buFont typeface="Arial" charset="0"/>
              <a:buChar char="•"/>
            </a:pPr>
            <a:r>
              <a:rPr lang="nb-NO" altLang="zh-CN" dirty="0"/>
              <a:t>I de fleste tilfellene når </a:t>
            </a:r>
            <a:r>
              <a:rPr lang="nb-NO" altLang="zh-CN" dirty="0" err="1"/>
              <a:t>måleverdiene</a:t>
            </a:r>
            <a:r>
              <a:rPr lang="nb-NO" altLang="zh-CN" dirty="0"/>
              <a:t> avleses, evalueres driftsspenningen bare uten belastning. Når tenningen er på, har en styreenhet ofte bare et strømforbruk på noen </a:t>
            </a:r>
            <a:r>
              <a:rPr lang="nb-NO" altLang="zh-CN" dirty="0" err="1"/>
              <a:t>milliampere</a:t>
            </a:r>
            <a:r>
              <a:rPr lang="nb-NO" altLang="zh-CN" dirty="0"/>
              <a:t> under diagnosen.</a:t>
            </a:r>
          </a:p>
          <a:p>
            <a:pPr lvl="1">
              <a:buClr>
                <a:srgbClr val="000000"/>
              </a:buClr>
              <a:buFont typeface="Arial" charset="0"/>
              <a:buChar char="•"/>
            </a:pPr>
            <a:r>
              <a:rPr lang="nb-NO" altLang="zh-CN" dirty="0"/>
              <a:t>Når </a:t>
            </a:r>
            <a:r>
              <a:rPr lang="nb-NO" altLang="zh-CN" dirty="0" err="1"/>
              <a:t>måleverdier</a:t>
            </a:r>
            <a:r>
              <a:rPr lang="nb-NO" altLang="zh-CN" dirty="0"/>
              <a:t> avleses med belastning, kan du </a:t>
            </a:r>
            <a:r>
              <a:rPr lang="nb-NO" altLang="zh-CN" b="1" dirty="0"/>
              <a:t>bevege på stikkere og stikkerforbindelser</a:t>
            </a:r>
            <a:r>
              <a:rPr lang="nb-NO" altLang="zh-CN" dirty="0"/>
              <a:t> for å lokalisere dårlig kontakt.</a:t>
            </a:r>
          </a:p>
          <a:p>
            <a:pPr lvl="1">
              <a:buClr>
                <a:srgbClr val="000000"/>
              </a:buClr>
              <a:buFont typeface="Arial" charset="0"/>
              <a:buChar char="•"/>
            </a:pPr>
            <a:r>
              <a:rPr lang="nb-NO" altLang="zh-CN" b="1" dirty="0"/>
              <a:t>Generelt skal </a:t>
            </a:r>
            <a:r>
              <a:rPr lang="nb-NO" altLang="zh-CN" b="1" dirty="0" err="1"/>
              <a:t>måleverdier</a:t>
            </a:r>
            <a:r>
              <a:rPr lang="nb-NO" altLang="zh-CN" b="1" dirty="0"/>
              <a:t> bare avleses med belastning og ved diagnose med måleapparater skal forsyningsspenningen bare evalueres med belastning.</a:t>
            </a:r>
            <a:endParaRPr lang="nb-NO" altLang="zh-CN" dirty="0"/>
          </a:p>
          <a:p>
            <a:endParaRPr lang="de-DE" altLang="zh-CN" b="1" dirty="0"/>
          </a:p>
          <a:p>
            <a:r>
              <a:rPr lang="nb-NO" altLang="zh-CN" b="1" dirty="0"/>
              <a:t>Spenningstap forkommer bare når strømmen flyter</a:t>
            </a:r>
            <a:r>
              <a:rPr lang="nb-NO" altLang="zh-CN" b="1" dirty="0" smtClean="0"/>
              <a:t>.</a:t>
            </a:r>
          </a:p>
          <a:p>
            <a:r>
              <a:rPr lang="nb-NO" altLang="zh-CN" b="1" dirty="0" smtClean="0"/>
              <a:t>DSO er betydelig raskere enn multimeter og måleverdiblokker. Bruk </a:t>
            </a:r>
            <a:r>
              <a:rPr lang="nb-NO" altLang="zh-CN" b="1" dirty="0" err="1" smtClean="0"/>
              <a:t>scope</a:t>
            </a:r>
            <a:r>
              <a:rPr lang="nb-NO" altLang="zh-CN" b="1" dirty="0" smtClean="0"/>
              <a:t> i langsom modus</a:t>
            </a:r>
            <a:r>
              <a:rPr lang="nb-NO" altLang="zh-CN" b="1" baseline="0" dirty="0" smtClean="0"/>
              <a:t> med en hastighet på ca. 0,5 sek/div. Rask modus fungerer ikke fordi signalet vi søker, «dropp» ikke er kontinuerlig.</a:t>
            </a:r>
            <a:endParaRPr lang="de-DE" altLang="zh-CN"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58F66D2-8F43-4B67-B0F4-729703F63089}" type="slidenum">
              <a:rPr lang="zh-CN" altLang="de-DE"/>
              <a:pPr/>
              <a:t>23</a:t>
            </a:fld>
            <a:endParaRPr lang="de-DE" altLang="zh-CN"/>
          </a:p>
        </p:txBody>
      </p:sp>
      <p:sp>
        <p:nvSpPr>
          <p:cNvPr id="603138" name="Rectangle 2"/>
          <p:cNvSpPr>
            <a:spLocks noGrp="1" noRot="1" noChangeAspect="1" noChangeArrowheads="1" noTextEdit="1"/>
          </p:cNvSpPr>
          <p:nvPr>
            <p:ph type="sldImg"/>
          </p:nvPr>
        </p:nvSpPr>
        <p:spPr>
          <a:xfrm>
            <a:off x="766763" y="744538"/>
            <a:ext cx="5262562" cy="3722687"/>
          </a:xfrm>
          <a:ln/>
        </p:spPr>
      </p:sp>
      <p:sp>
        <p:nvSpPr>
          <p:cNvPr id="603139" name="Rectangle 3"/>
          <p:cNvSpPr>
            <a:spLocks noGrp="1" noChangeArrowheads="1"/>
          </p:cNvSpPr>
          <p:nvPr>
            <p:ph type="body" idx="1"/>
          </p:nvPr>
        </p:nvSpPr>
        <p:spPr>
          <a:xfrm>
            <a:off x="842570" y="4717138"/>
            <a:ext cx="5164898" cy="4469368"/>
          </a:xfrm>
          <a:noFill/>
        </p:spPr>
        <p:txBody>
          <a:bodyPr/>
          <a:lstStyle/>
          <a:p>
            <a:r>
              <a:rPr lang="nb-NO" altLang="zh-CN" dirty="0"/>
              <a:t>Hva må du ta hensyn til under testen?</a:t>
            </a:r>
          </a:p>
          <a:p>
            <a:pPr marL="266685" lvl="1" indent="-85721">
              <a:buClr>
                <a:srgbClr val="000000"/>
              </a:buClr>
              <a:buFont typeface="Arial" charset="0"/>
              <a:buChar char="•"/>
            </a:pPr>
            <a:r>
              <a:rPr lang="nb-NO" altLang="zh-CN" dirty="0"/>
              <a:t>Forstyrrelsen og feil på grunn av spenningstap i en styreenhet kan skyldes andre strømforbrukere som ikke er knyttet til feilen og kundens reklamasjon.</a:t>
            </a:r>
          </a:p>
          <a:p>
            <a:pPr marL="266685" lvl="1" indent="-85721">
              <a:buClr>
                <a:srgbClr val="000000"/>
              </a:buClr>
              <a:buFont typeface="Arial" charset="0"/>
              <a:buChar char="•"/>
            </a:pPr>
            <a:r>
              <a:rPr lang="nb-NO" altLang="zh-CN" dirty="0"/>
              <a:t>Mange andre strømforbrukere er koblet til samme godspunkt for styreenheten. Feilen kan oppstå først når disse </a:t>
            </a:r>
            <a:r>
              <a:rPr lang="nb-NO" altLang="zh-CN" dirty="0" err="1"/>
              <a:t>strømforbrukerne</a:t>
            </a:r>
            <a:r>
              <a:rPr lang="nb-NO" altLang="zh-CN" dirty="0"/>
              <a:t> er slått på og belaster godspunktet.</a:t>
            </a:r>
          </a:p>
          <a:p>
            <a:pPr marL="266685" lvl="1" indent="-85721">
              <a:buClr>
                <a:srgbClr val="000000"/>
              </a:buClr>
              <a:buFont typeface="Arial" charset="0"/>
              <a:buChar char="•"/>
            </a:pPr>
            <a:endParaRPr lang="de-DE" altLang="zh-CN" dirty="0"/>
          </a:p>
          <a:p>
            <a:pPr marL="266685" lvl="1" indent="-85721">
              <a:buClr>
                <a:srgbClr val="000000"/>
              </a:buClr>
              <a:buFont typeface="Arial" charset="0"/>
              <a:buChar char="•"/>
            </a:pPr>
            <a:r>
              <a:rPr lang="nb-NO" altLang="zh-CN" b="1" dirty="0"/>
              <a:t>Målingene skal, om mulig, alltid utføres med motoren i gang</a:t>
            </a:r>
            <a:r>
              <a:rPr lang="nb-NO" altLang="zh-CN" b="1" dirty="0" smtClean="0"/>
              <a:t>.</a:t>
            </a:r>
            <a:r>
              <a:rPr lang="de-DE" altLang="zh-CN" b="1" baseline="0" dirty="0" smtClean="0"/>
              <a:t> </a:t>
            </a:r>
            <a:r>
              <a:rPr lang="de-DE" altLang="zh-CN" b="1" baseline="0" dirty="0" err="1" smtClean="0"/>
              <a:t>Dette</a:t>
            </a:r>
            <a:r>
              <a:rPr lang="de-DE" altLang="zh-CN" b="1" baseline="0" dirty="0" smtClean="0"/>
              <a:t> </a:t>
            </a:r>
            <a:r>
              <a:rPr lang="de-DE" altLang="zh-CN" b="1" baseline="0" dirty="0" err="1" smtClean="0"/>
              <a:t>gjør</a:t>
            </a:r>
            <a:r>
              <a:rPr lang="de-DE" altLang="zh-CN" b="1" baseline="0" dirty="0" smtClean="0"/>
              <a:t> </a:t>
            </a:r>
            <a:r>
              <a:rPr lang="de-DE" altLang="zh-CN" b="1" baseline="0" dirty="0" err="1" smtClean="0"/>
              <a:t>målingen</a:t>
            </a:r>
            <a:r>
              <a:rPr lang="de-DE" altLang="zh-CN" b="1" baseline="0" dirty="0" smtClean="0"/>
              <a:t> </a:t>
            </a:r>
            <a:r>
              <a:rPr lang="de-DE" altLang="zh-CN" b="1" baseline="0" dirty="0" err="1" smtClean="0"/>
              <a:t>mer</a:t>
            </a:r>
            <a:r>
              <a:rPr lang="de-DE" altLang="zh-CN" b="1" baseline="0" dirty="0" smtClean="0"/>
              <a:t> </a:t>
            </a:r>
            <a:r>
              <a:rPr lang="de-DE" altLang="zh-CN" b="1" baseline="0" dirty="0" err="1" smtClean="0"/>
              <a:t>realistisk</a:t>
            </a:r>
            <a:r>
              <a:rPr lang="de-DE" altLang="zh-CN" b="1" baseline="0" dirty="0" smtClean="0"/>
              <a:t> </a:t>
            </a:r>
            <a:r>
              <a:rPr lang="de-DE" altLang="zh-CN" b="1" baseline="0" dirty="0" err="1" smtClean="0"/>
              <a:t>fordi</a:t>
            </a:r>
            <a:r>
              <a:rPr lang="de-DE" altLang="zh-CN" b="1" baseline="0" dirty="0" smtClean="0"/>
              <a:t> </a:t>
            </a:r>
            <a:r>
              <a:rPr lang="de-DE" altLang="zh-CN" b="1" baseline="0" dirty="0" err="1" smtClean="0"/>
              <a:t>små</a:t>
            </a:r>
            <a:r>
              <a:rPr lang="de-DE" altLang="zh-CN" b="1" baseline="0" dirty="0" smtClean="0"/>
              <a:t> </a:t>
            </a:r>
            <a:r>
              <a:rPr lang="de-DE" altLang="zh-CN" b="1" baseline="0" dirty="0" err="1" smtClean="0"/>
              <a:t>vibrasjoner</a:t>
            </a:r>
            <a:r>
              <a:rPr lang="de-DE" altLang="zh-CN" b="1" baseline="0" dirty="0" smtClean="0"/>
              <a:t> </a:t>
            </a:r>
            <a:r>
              <a:rPr lang="de-DE" altLang="zh-CN" b="1" baseline="0" dirty="0" err="1" smtClean="0"/>
              <a:t>oppstår</a:t>
            </a:r>
            <a:r>
              <a:rPr lang="de-DE" altLang="zh-CN" b="1" baseline="0" dirty="0" smtClean="0"/>
              <a:t> </a:t>
            </a:r>
            <a:r>
              <a:rPr lang="de-DE" altLang="zh-CN" b="1" baseline="0" dirty="0" err="1" smtClean="0"/>
              <a:t>automatisk</a:t>
            </a:r>
            <a:r>
              <a:rPr lang="de-DE" altLang="zh-CN" b="1" baseline="0" dirty="0" smtClean="0"/>
              <a:t> </a:t>
            </a:r>
            <a:r>
              <a:rPr lang="de-DE" altLang="zh-CN" b="1" baseline="0" dirty="0" err="1" smtClean="0"/>
              <a:t>og</a:t>
            </a:r>
            <a:r>
              <a:rPr lang="de-DE" altLang="zh-CN" b="1" baseline="0" dirty="0" smtClean="0"/>
              <a:t> </a:t>
            </a:r>
            <a:r>
              <a:rPr lang="de-DE" altLang="zh-CN" b="1" baseline="0" dirty="0" err="1" smtClean="0"/>
              <a:t>gjør</a:t>
            </a:r>
            <a:r>
              <a:rPr lang="de-DE" altLang="zh-CN" b="1" baseline="0" dirty="0" smtClean="0"/>
              <a:t> </a:t>
            </a:r>
            <a:r>
              <a:rPr lang="de-DE" altLang="zh-CN" b="1" baseline="0" dirty="0" err="1" smtClean="0"/>
              <a:t>feilsøkingen</a:t>
            </a:r>
            <a:r>
              <a:rPr lang="de-DE" altLang="zh-CN" b="1" baseline="0" dirty="0" smtClean="0"/>
              <a:t> </a:t>
            </a:r>
            <a:r>
              <a:rPr lang="de-DE" altLang="zh-CN" b="1" baseline="0" dirty="0" err="1" smtClean="0"/>
              <a:t>lettere</a:t>
            </a:r>
            <a:r>
              <a:rPr lang="de-DE" altLang="zh-CN" b="1" baseline="0" dirty="0" smtClean="0"/>
              <a:t>.</a:t>
            </a:r>
          </a:p>
          <a:p>
            <a:pPr marL="266685" lvl="1" indent="-85721">
              <a:buClr>
                <a:srgbClr val="000000"/>
              </a:buClr>
              <a:buFont typeface="Arial" charset="0"/>
              <a:buChar char="•"/>
            </a:pPr>
            <a:r>
              <a:rPr lang="de-DE" altLang="zh-CN" b="1" baseline="0" dirty="0" err="1" smtClean="0"/>
              <a:t>Advarsel</a:t>
            </a:r>
            <a:r>
              <a:rPr lang="de-DE" altLang="zh-CN" b="1" baseline="0" dirty="0" smtClean="0"/>
              <a:t>: Kontaktfeil </a:t>
            </a:r>
            <a:r>
              <a:rPr lang="de-DE" altLang="zh-CN" b="1" baseline="0" dirty="0" err="1" smtClean="0"/>
              <a:t>kan</a:t>
            </a:r>
            <a:r>
              <a:rPr lang="de-DE" altLang="zh-CN" b="1" baseline="0" dirty="0" smtClean="0"/>
              <a:t> </a:t>
            </a:r>
            <a:r>
              <a:rPr lang="de-DE" altLang="zh-CN" b="1" baseline="0" dirty="0" err="1" smtClean="0"/>
              <a:t>bli</a:t>
            </a:r>
            <a:r>
              <a:rPr lang="de-DE" altLang="zh-CN" b="1" baseline="0" dirty="0" smtClean="0"/>
              <a:t> </a:t>
            </a:r>
            <a:r>
              <a:rPr lang="de-DE" altLang="zh-CN" b="1" baseline="0" dirty="0" err="1" smtClean="0"/>
              <a:t>midlertidig</a:t>
            </a:r>
            <a:r>
              <a:rPr lang="de-DE" altLang="zh-CN" b="1" baseline="0" dirty="0" smtClean="0"/>
              <a:t> </a:t>
            </a:r>
            <a:r>
              <a:rPr lang="de-DE" altLang="zh-CN" b="1" baseline="0" dirty="0" err="1" smtClean="0"/>
              <a:t>eliminert</a:t>
            </a:r>
            <a:r>
              <a:rPr lang="de-DE" altLang="zh-CN" b="1" baseline="0" dirty="0" smtClean="0"/>
              <a:t> </a:t>
            </a:r>
            <a:r>
              <a:rPr lang="de-DE" altLang="zh-CN" b="1" baseline="0" dirty="0" err="1" smtClean="0"/>
              <a:t>etter</a:t>
            </a:r>
            <a:r>
              <a:rPr lang="de-DE" altLang="zh-CN" b="1" baseline="0" dirty="0" smtClean="0"/>
              <a:t> </a:t>
            </a:r>
            <a:r>
              <a:rPr lang="de-DE" altLang="zh-CN" b="1" baseline="0" dirty="0" err="1" smtClean="0"/>
              <a:t>demontering</a:t>
            </a:r>
            <a:r>
              <a:rPr lang="de-DE" altLang="zh-CN" b="1" baseline="0" dirty="0" smtClean="0"/>
              <a:t>/</a:t>
            </a:r>
            <a:r>
              <a:rPr lang="de-DE" altLang="zh-CN" b="1" baseline="0" dirty="0" err="1" smtClean="0"/>
              <a:t>montering</a:t>
            </a:r>
            <a:r>
              <a:rPr lang="de-DE" altLang="zh-CN" b="1" baseline="0" dirty="0" smtClean="0"/>
              <a:t> </a:t>
            </a:r>
            <a:r>
              <a:rPr lang="de-DE" altLang="zh-CN" b="1" baseline="0" dirty="0" err="1" smtClean="0"/>
              <a:t>av</a:t>
            </a:r>
            <a:r>
              <a:rPr lang="de-DE" altLang="zh-CN" b="1" baseline="0" dirty="0" smtClean="0"/>
              <a:t> </a:t>
            </a:r>
            <a:r>
              <a:rPr lang="de-DE" altLang="zh-CN" b="1" baseline="0" dirty="0" err="1" smtClean="0"/>
              <a:t>kontakter</a:t>
            </a:r>
            <a:r>
              <a:rPr lang="de-DE" altLang="zh-CN" b="1" baseline="0" dirty="0" smtClean="0"/>
              <a:t>.</a:t>
            </a:r>
            <a:endParaRPr lang="nb-NO" altLang="zh-CN" b="1"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1B7014A-E92C-4C26-94AA-3442368D450A}" type="slidenum">
              <a:rPr lang="zh-CN" altLang="de-DE"/>
              <a:pPr/>
              <a:t>4</a:t>
            </a:fld>
            <a:endParaRPr lang="de-DE" altLang="zh-CN"/>
          </a:p>
        </p:txBody>
      </p:sp>
      <p:sp>
        <p:nvSpPr>
          <p:cNvPr id="757762" name="Rectangle 2"/>
          <p:cNvSpPr>
            <a:spLocks noGrp="1" noRot="1" noChangeAspect="1" noChangeArrowheads="1" noTextEdit="1"/>
          </p:cNvSpPr>
          <p:nvPr>
            <p:ph type="sldImg"/>
          </p:nvPr>
        </p:nvSpPr>
        <p:spPr>
          <a:ln/>
        </p:spPr>
      </p:sp>
      <p:sp>
        <p:nvSpPr>
          <p:cNvPr id="757763" name="Rectangle 3"/>
          <p:cNvSpPr>
            <a:spLocks noGrp="1" noChangeArrowheads="1"/>
          </p:cNvSpPr>
          <p:nvPr>
            <p:ph type="body" idx="1"/>
          </p:nvPr>
        </p:nvSpPr>
        <p:spPr/>
        <p:txBody>
          <a:bodyPr/>
          <a:lstStyle/>
          <a:p>
            <a:endParaRPr lang="nb-NO"/>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7883126-E6C5-497C-9FFE-45891B9AAE5B}" type="slidenum">
              <a:rPr lang="zh-CN" altLang="de-DE"/>
              <a:pPr/>
              <a:t>24</a:t>
            </a:fld>
            <a:endParaRPr lang="de-DE" altLang="zh-CN"/>
          </a:p>
        </p:txBody>
      </p:sp>
      <p:sp>
        <p:nvSpPr>
          <p:cNvPr id="609282" name="Rectangle 2"/>
          <p:cNvSpPr>
            <a:spLocks noGrp="1" noRot="1" noChangeAspect="1" noChangeArrowheads="1" noTextEdit="1"/>
          </p:cNvSpPr>
          <p:nvPr>
            <p:ph type="sldImg"/>
          </p:nvPr>
        </p:nvSpPr>
        <p:spPr>
          <a:xfrm>
            <a:off x="766763" y="744538"/>
            <a:ext cx="5262562" cy="3722687"/>
          </a:xfrm>
          <a:ln/>
        </p:spPr>
      </p:sp>
      <p:sp>
        <p:nvSpPr>
          <p:cNvPr id="609283" name="Rectangle 3"/>
          <p:cNvSpPr>
            <a:spLocks noGrp="1" noChangeArrowheads="1"/>
          </p:cNvSpPr>
          <p:nvPr>
            <p:ph type="body" idx="1"/>
          </p:nvPr>
        </p:nvSpPr>
        <p:spPr>
          <a:xfrm>
            <a:off x="842570" y="4717138"/>
            <a:ext cx="5164898" cy="4469368"/>
          </a:xfrm>
          <a:noFill/>
        </p:spPr>
        <p:txBody>
          <a:bodyPr/>
          <a:lstStyle/>
          <a:p>
            <a:r>
              <a:rPr lang="nb-NO" altLang="zh-CN" dirty="0"/>
              <a:t>Når det er vanskelig å få tilgang til godspunktene, kan du bruke strømskjemaet og se hvilke komponenter som på en eller annen måte er koblet til det aktuelle godspunktet. </a:t>
            </a:r>
          </a:p>
          <a:p>
            <a:r>
              <a:rPr lang="nb-NO" altLang="zh-CN" dirty="0"/>
              <a:t>I dette eksemplet kan godspunkt </a:t>
            </a:r>
            <a:r>
              <a:rPr lang="nb-NO" altLang="zh-CN" dirty="0" smtClean="0"/>
              <a:t>i</a:t>
            </a:r>
            <a:r>
              <a:rPr lang="nb-NO" altLang="zh-CN" baseline="0" dirty="0" smtClean="0"/>
              <a:t> bagasjerommet</a:t>
            </a:r>
            <a:r>
              <a:rPr lang="nb-NO" altLang="zh-CN" dirty="0" smtClean="0"/>
              <a:t> </a:t>
            </a:r>
            <a:r>
              <a:rPr lang="nb-NO" altLang="zh-CN" dirty="0"/>
              <a:t>raskt og enkelt testes på et ryggelys.</a:t>
            </a:r>
          </a:p>
          <a:p>
            <a:r>
              <a:rPr lang="nb-NO" altLang="zh-CN" dirty="0"/>
              <a:t>Under testen må alle strømforbrukere være på og motoren må gå for at det skal være tilstrekkelig belastning på godspunktet.</a:t>
            </a:r>
          </a:p>
          <a:p>
            <a:r>
              <a:rPr lang="nb-NO" altLang="zh-CN" dirty="0" smtClean="0"/>
              <a:t>Ved </a:t>
            </a:r>
            <a:r>
              <a:rPr lang="nb-NO" altLang="zh-CN" dirty="0"/>
              <a:t>hjelp av slag og risting i nærheten av godspunktet kan </a:t>
            </a:r>
            <a:r>
              <a:rPr lang="nb-NO" altLang="zh-CN" dirty="0" err="1" smtClean="0"/>
              <a:t>scope</a:t>
            </a:r>
            <a:r>
              <a:rPr lang="nb-NO" altLang="zh-CN" dirty="0" smtClean="0"/>
              <a:t> </a:t>
            </a:r>
            <a:r>
              <a:rPr lang="nb-NO" altLang="zh-CN" dirty="0"/>
              <a:t>registrere spenningsendringer</a:t>
            </a:r>
            <a:r>
              <a:rPr lang="nb-NO" altLang="zh-CN" dirty="0" smtClean="0"/>
              <a:t>.</a:t>
            </a:r>
          </a:p>
          <a:p>
            <a:endParaRPr lang="nb-NO" altLang="zh-CN" dirty="0" smtClean="0"/>
          </a:p>
          <a:p>
            <a:pPr eaLnBrk="1" hangingPunct="1"/>
            <a:r>
              <a:rPr lang="nb-NO" altLang="zh-CN" dirty="0" smtClean="0"/>
              <a:t>Et mulig eksempel: Når reversgiret blir lagt inn, blir det feilfunksjon</a:t>
            </a:r>
            <a:r>
              <a:rPr lang="nb-NO" altLang="zh-CN" baseline="0" dirty="0" smtClean="0"/>
              <a:t> </a:t>
            </a:r>
            <a:r>
              <a:rPr lang="nb-NO" altLang="zh-CN" dirty="0" smtClean="0"/>
              <a:t>for drivstoffpumpen</a:t>
            </a:r>
            <a:r>
              <a:rPr lang="nb-NO" altLang="zh-CN" baseline="0" dirty="0" smtClean="0"/>
              <a:t> og ryggekamera.</a:t>
            </a:r>
            <a:endParaRPr lang="nb-NO" altLang="zh-CN" dirty="0" smtClean="0"/>
          </a:p>
          <a:p>
            <a:pPr eaLnBrk="1" hangingPunct="1"/>
            <a:endParaRPr lang="nb-NO" altLang="zh-CN" dirty="0" smtClean="0"/>
          </a:p>
          <a:p>
            <a:pPr eaLnBrk="1" hangingPunct="1"/>
            <a:r>
              <a:rPr lang="nb-NO" altLang="zh-CN" dirty="0" smtClean="0"/>
              <a:t>Feilsøking og feil med årsak i underspenning eller kortvarige bortfall av spenning på en styreenhet kan årsaken godt være andre forbrukere som ikke har noe med den aktuelle feilen </a:t>
            </a:r>
          </a:p>
          <a:p>
            <a:endParaRPr lang="nb-NO"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E3B643A-57D7-462E-8AF6-1A10A08642AC}" type="slidenum">
              <a:rPr lang="zh-CN" altLang="de-DE"/>
              <a:pPr/>
              <a:t>25</a:t>
            </a:fld>
            <a:endParaRPr lang="de-DE" altLang="zh-CN"/>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a:xfrm>
            <a:off x="842570" y="4717138"/>
            <a:ext cx="5164898" cy="4693313"/>
          </a:xfrm>
        </p:spPr>
        <p:txBody>
          <a:bodyPr/>
          <a:lstStyle/>
          <a:p>
            <a:r>
              <a:rPr lang="nb-NO" altLang="zh-CN" b="1" dirty="0"/>
              <a:t>Hvordan diagnostiseres en feil best?</a:t>
            </a:r>
            <a:endParaRPr lang="nb-NO" altLang="zh-CN" dirty="0"/>
          </a:p>
          <a:p>
            <a:pPr lvl="1">
              <a:buClr>
                <a:srgbClr val="000000"/>
              </a:buClr>
              <a:buFont typeface="Arial" charset="0"/>
              <a:buChar char="•"/>
            </a:pPr>
            <a:r>
              <a:rPr lang="nb-NO" altLang="zh-CN" dirty="0"/>
              <a:t>Motoren skal gå. </a:t>
            </a:r>
          </a:p>
          <a:p>
            <a:pPr lvl="1">
              <a:buClr>
                <a:srgbClr val="000000"/>
              </a:buClr>
              <a:buFont typeface="Arial" charset="0"/>
              <a:buChar char="•"/>
            </a:pPr>
            <a:r>
              <a:rPr lang="nb-NO" altLang="zh-CN" dirty="0"/>
              <a:t>Slå på alle tilgjengelige </a:t>
            </a:r>
            <a:r>
              <a:rPr lang="nb-NO" altLang="zh-CN" dirty="0" err="1"/>
              <a:t>strømforbrukerne</a:t>
            </a:r>
            <a:r>
              <a:rPr lang="nb-NO" altLang="zh-CN" dirty="0"/>
              <a:t>!</a:t>
            </a:r>
          </a:p>
          <a:p>
            <a:pPr lvl="1">
              <a:buClr>
                <a:srgbClr val="000000"/>
              </a:buClr>
              <a:buFont typeface="Arial" charset="0"/>
              <a:buChar char="•"/>
            </a:pPr>
            <a:r>
              <a:rPr lang="nb-NO" altLang="zh-CN" dirty="0"/>
              <a:t>Aktiver flere forbrukere som i følge strømskjemaet forsynes fra godspunktet.</a:t>
            </a:r>
          </a:p>
          <a:p>
            <a:pPr lvl="1">
              <a:buClr>
                <a:srgbClr val="000000"/>
              </a:buClr>
              <a:buFont typeface="Arial" charset="0"/>
              <a:buChar char="•"/>
            </a:pPr>
            <a:r>
              <a:rPr lang="nb-NO" altLang="zh-CN" dirty="0"/>
              <a:t>Beveg om mulig på ledningsbunten.</a:t>
            </a:r>
          </a:p>
          <a:p>
            <a:pPr lvl="1">
              <a:buClr>
                <a:srgbClr val="000000"/>
              </a:buClr>
              <a:buFont typeface="Arial" charset="0"/>
              <a:buChar char="•"/>
            </a:pPr>
            <a:r>
              <a:rPr lang="nb-NO" altLang="zh-CN" dirty="0"/>
              <a:t>Slå i nærheten av det mistenkte godspunktet og beveg på ledningsbuntene.</a:t>
            </a:r>
          </a:p>
          <a:p>
            <a:pPr lvl="1">
              <a:buClr>
                <a:srgbClr val="000000"/>
              </a:buClr>
              <a:buFont typeface="Arial" charset="0"/>
              <a:buChar char="•"/>
            </a:pPr>
            <a:r>
              <a:rPr lang="nb-NO" altLang="zh-CN" dirty="0"/>
              <a:t>Kjør en prøvetur og utfør handlingene som er beskrevet i kundens reklamasjon.</a:t>
            </a:r>
          </a:p>
          <a:p>
            <a:pPr lvl="1">
              <a:buClr>
                <a:srgbClr val="000000"/>
              </a:buClr>
              <a:buFont typeface="Arial" charset="0"/>
              <a:buChar char="•"/>
            </a:pPr>
            <a:r>
              <a:rPr lang="nb-NO" altLang="zh-CN" dirty="0"/>
              <a:t>Kjør en prøvetur på ujevnt underlag.</a:t>
            </a:r>
          </a:p>
          <a:p>
            <a:pPr lvl="1">
              <a:buClr>
                <a:srgbClr val="000000"/>
              </a:buClr>
              <a:buFont typeface="Arial" charset="0"/>
              <a:buChar char="•"/>
            </a:pPr>
            <a:r>
              <a:rPr lang="nb-NO" altLang="zh-CN" b="1" dirty="0"/>
              <a:t>Den minste spenningsendring ved slag tyder på en feil.</a:t>
            </a:r>
            <a:endParaRPr lang="nb-NO" altLang="zh-CN" dirty="0"/>
          </a:p>
          <a:p>
            <a:r>
              <a:rPr lang="nb-NO" altLang="zh-CN" dirty="0"/>
              <a:t>Positivt utslag kan nå opp til driftsspenning.</a:t>
            </a:r>
            <a:endParaRPr lang="de-DE"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09EFC5D-4975-43AF-BDE3-8E9DCCD58562}" type="slidenum">
              <a:rPr lang="zh-CN" altLang="de-DE"/>
              <a:pPr/>
              <a:t>26</a:t>
            </a:fld>
            <a:endParaRPr lang="de-DE" altLang="zh-CN"/>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a:xfrm>
            <a:off x="842570" y="4717138"/>
            <a:ext cx="5164898" cy="4693313"/>
          </a:xfrm>
        </p:spPr>
        <p:txBody>
          <a:bodyPr/>
          <a:lstStyle/>
          <a:p>
            <a:r>
              <a:rPr lang="nb-NO" altLang="zh-CN" dirty="0"/>
              <a:t>Et </a:t>
            </a:r>
            <a:r>
              <a:rPr lang="nb-NO" altLang="zh-CN" dirty="0" err="1"/>
              <a:t>feilbilde</a:t>
            </a:r>
            <a:r>
              <a:rPr lang="nb-NO" altLang="zh-CN" dirty="0"/>
              <a:t> kan også se slik ut: Det er allerede målt et stort spenningstap (f.eks. 0,6 volt) med minimale endringer, og ved risting og slag minsker tapet, dvs. at kontakten blir bedre.</a:t>
            </a:r>
          </a:p>
          <a:p>
            <a:r>
              <a:rPr lang="nb-NO" altLang="zh-CN" b="1" dirty="0"/>
              <a:t>Pass på: Selv om </a:t>
            </a:r>
            <a:r>
              <a:rPr lang="nb-NO" altLang="zh-CN" b="1" dirty="0" err="1" smtClean="0"/>
              <a:t>scopet</a:t>
            </a:r>
            <a:r>
              <a:rPr lang="nb-NO" altLang="zh-CN" b="1" dirty="0" smtClean="0"/>
              <a:t> </a:t>
            </a:r>
            <a:r>
              <a:rPr lang="nb-NO" altLang="zh-CN" b="1" dirty="0"/>
              <a:t>viser et tilsynelatende normalt spenningstap uten positive utslag, kan godspunktet være løst eller skadet.</a:t>
            </a:r>
            <a:endParaRPr lang="de-DE" altLang="zh-CN"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27</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Halvlederelementer vi skal se litt nærmere</a:t>
            </a:r>
            <a:r>
              <a:rPr lang="nb-NO" baseline="0" dirty="0" smtClean="0"/>
              <a:t> på, er Dioder og Transistorer.</a:t>
            </a:r>
          </a:p>
          <a:p>
            <a:endParaRPr lang="nb-NO" baseline="0" dirty="0" smtClean="0"/>
          </a:p>
          <a:p>
            <a:r>
              <a:rPr lang="nb-NO" baseline="0" dirty="0" smtClean="0"/>
              <a:t>Det er ikke fordi vi trenger å tenke på deres virkemåte i hverdagen, men kjenne til deres begrensninger, når det kommer til hva de tåler av spenning og strøm.</a:t>
            </a:r>
          </a:p>
          <a:p>
            <a:endParaRPr lang="nb-NO" baseline="0" dirty="0" smtClean="0"/>
          </a:p>
          <a:p>
            <a:r>
              <a:rPr lang="nb-NO" baseline="0" dirty="0" smtClean="0"/>
              <a:t>Vi opererer her med begrepet terskelspenning, som innebærer den spenning som skal til, for å få en diode til å begynne å lyse, samt den spenning, som skal til, for å få en transistor til å åpne for strømgjennomgang.</a:t>
            </a:r>
          </a:p>
          <a:p>
            <a:endParaRPr lang="nb-NO" baseline="0" dirty="0" smtClean="0"/>
          </a:p>
          <a:p>
            <a:r>
              <a:rPr lang="nb-NO" baseline="0" dirty="0" smtClean="0"/>
              <a:t>Terskelspenningen som vi her snakker om ligger på </a:t>
            </a:r>
            <a:r>
              <a:rPr lang="nb-NO" baseline="0" dirty="0" err="1" smtClean="0"/>
              <a:t>ca</a:t>
            </a:r>
            <a:r>
              <a:rPr lang="nb-NO" baseline="0" dirty="0" smtClean="0"/>
              <a:t> 0.6-0.7V. Og strømmen disse tåler ligger på en </a:t>
            </a:r>
            <a:r>
              <a:rPr lang="nb-NO" baseline="0" dirty="0" err="1" smtClean="0"/>
              <a:t>max</a:t>
            </a:r>
            <a:r>
              <a:rPr lang="nb-NO" baseline="0" dirty="0" smtClean="0"/>
              <a:t> verdi på 25mA. Det er da lagt inn sikkerhetsmarginer. Så om man kjører på en litt høyere spenning, eller noe høyere strøm, så vil nok ikke komponenten gå i stykker.</a:t>
            </a:r>
            <a:endParaRPr lang="nb-NO" dirty="0"/>
          </a:p>
        </p:txBody>
      </p:sp>
      <p:sp>
        <p:nvSpPr>
          <p:cNvPr id="4" name="Plassholder for dato 3"/>
          <p:cNvSpPr>
            <a:spLocks noGrp="1"/>
          </p:cNvSpPr>
          <p:nvPr>
            <p:ph type="dt" idx="10"/>
          </p:nvPr>
        </p:nvSpPr>
        <p:spPr/>
        <p:txBody>
          <a:bodyPr/>
          <a:lstStyle/>
          <a:p>
            <a:fld id="{F896A755-C6F2-4539-940D-9A78BD2B600A}"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28</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468589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6CA5D-8EB3-4FAC-9FDE-BFB05193CDB7}" type="slidenum">
              <a:rPr lang="de-DE"/>
              <a:pPr/>
              <a:t>29</a:t>
            </a:fld>
            <a:endParaRPr lang="de-DE"/>
          </a:p>
        </p:txBody>
      </p:sp>
      <p:sp>
        <p:nvSpPr>
          <p:cNvPr id="1808386" name="Rectangle 2"/>
          <p:cNvSpPr>
            <a:spLocks noGrp="1" noRot="1" noChangeAspect="1" noChangeArrowheads="1" noTextEdit="1"/>
          </p:cNvSpPr>
          <p:nvPr>
            <p:ph type="sldImg"/>
          </p:nvPr>
        </p:nvSpPr>
        <p:spPr>
          <a:ln/>
        </p:spPr>
      </p:sp>
      <p:sp>
        <p:nvSpPr>
          <p:cNvPr id="1808387" name="Rectangle 3"/>
          <p:cNvSpPr>
            <a:spLocks noGrp="1" noChangeArrowheads="1"/>
          </p:cNvSpPr>
          <p:nvPr>
            <p:ph type="body" idx="1"/>
          </p:nvPr>
        </p:nvSpPr>
        <p:spPr/>
        <p:txBody>
          <a:bodyPr/>
          <a:lstStyle/>
          <a:p>
            <a:r>
              <a:rPr lang="nb-NO" dirty="0" smtClean="0"/>
              <a:t>Strømmen</a:t>
            </a:r>
            <a:r>
              <a:rPr lang="nb-NO" baseline="0" dirty="0" smtClean="0"/>
              <a:t> tenker vi alltid på, som den «Tekniske strømretning», som går fra pluss til minus. ( Det er blant annet bilbransjen sin tankegang).</a:t>
            </a:r>
          </a:p>
          <a:p>
            <a:endParaRPr lang="nb-NO" baseline="0" dirty="0" smtClean="0"/>
          </a:p>
          <a:p>
            <a:r>
              <a:rPr lang="nb-NO" baseline="0" dirty="0" smtClean="0"/>
              <a:t>Mens den fysiske strømretning går fra minus til pluss.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Sikkerhetsmarginen for de fleste lysdioder</a:t>
            </a:r>
            <a:r>
              <a:rPr lang="nb-NO" baseline="0" dirty="0" smtClean="0"/>
              <a:t> brukt i bil, er </a:t>
            </a:r>
            <a:r>
              <a:rPr lang="nb-NO" baseline="0" dirty="0" err="1" smtClean="0"/>
              <a:t>ca</a:t>
            </a:r>
            <a:r>
              <a:rPr lang="nb-NO" baseline="0" dirty="0" smtClean="0"/>
              <a:t> 2.5-3.0V og strøm på </a:t>
            </a:r>
            <a:r>
              <a:rPr lang="nb-NO" baseline="0" dirty="0" err="1" smtClean="0"/>
              <a:t>ca</a:t>
            </a:r>
            <a:r>
              <a:rPr lang="nb-NO" baseline="0" dirty="0" smtClean="0"/>
              <a:t> 25mA.</a:t>
            </a:r>
          </a:p>
          <a:p>
            <a:endParaRPr lang="nb-NO" baseline="0" dirty="0" smtClean="0"/>
          </a:p>
          <a:p>
            <a:r>
              <a:rPr lang="nb-NO" baseline="0" dirty="0" smtClean="0"/>
              <a:t>Akkurat det samme gjelder for den neste komponenten vi skal se på, som er Transistoren.</a:t>
            </a:r>
            <a:endParaRPr lang="nb-NO" dirty="0"/>
          </a:p>
        </p:txBody>
      </p:sp>
      <p:sp>
        <p:nvSpPr>
          <p:cNvPr id="4" name="Plassholder for dato 3"/>
          <p:cNvSpPr>
            <a:spLocks noGrp="1"/>
          </p:cNvSpPr>
          <p:nvPr>
            <p:ph type="dt" idx="10"/>
          </p:nvPr>
        </p:nvSpPr>
        <p:spPr/>
        <p:txBody>
          <a:bodyPr/>
          <a:lstStyle/>
          <a:p>
            <a:fld id="{0B833089-B3B1-462C-9F23-3E89CE19B173}"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30</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87966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C9B0E5-C8C9-415E-B767-75E8D0696FF9}" type="slidenum">
              <a:rPr lang="de-DE"/>
              <a:pPr/>
              <a:t>31</a:t>
            </a:fld>
            <a:endParaRPr lang="de-DE"/>
          </a:p>
        </p:txBody>
      </p:sp>
      <p:sp>
        <p:nvSpPr>
          <p:cNvPr id="1783810" name="Rectangle 2"/>
          <p:cNvSpPr>
            <a:spLocks noGrp="1" noRot="1" noChangeAspect="1" noChangeArrowheads="1" noTextEdit="1"/>
          </p:cNvSpPr>
          <p:nvPr>
            <p:ph type="sldImg"/>
          </p:nvPr>
        </p:nvSpPr>
        <p:spPr>
          <a:xfrm>
            <a:off x="809625" y="771525"/>
            <a:ext cx="5235575" cy="3702050"/>
          </a:xfrm>
          <a:ln/>
        </p:spPr>
      </p:sp>
      <p:sp>
        <p:nvSpPr>
          <p:cNvPr id="1783811" name="Rectangle 3"/>
          <p:cNvSpPr>
            <a:spLocks noGrp="1" noChangeArrowheads="1"/>
          </p:cNvSpPr>
          <p:nvPr>
            <p:ph type="body" idx="1"/>
          </p:nvPr>
        </p:nvSpPr>
        <p:spPr>
          <a:xfrm>
            <a:off x="934602" y="4706019"/>
            <a:ext cx="4984008" cy="4470956"/>
          </a:xfrm>
        </p:spPr>
        <p:txBody>
          <a:bodyPr/>
          <a:lstStyle/>
          <a:p>
            <a:r>
              <a:rPr lang="de-AT" dirty="0" err="1"/>
              <a:t>Sammenlignet</a:t>
            </a:r>
            <a:r>
              <a:rPr lang="de-AT" dirty="0"/>
              <a:t> </a:t>
            </a:r>
            <a:r>
              <a:rPr lang="de-AT" dirty="0" err="1"/>
              <a:t>med</a:t>
            </a:r>
            <a:r>
              <a:rPr lang="de-AT" dirty="0"/>
              <a:t> </a:t>
            </a:r>
            <a:r>
              <a:rPr lang="de-AT" dirty="0" err="1"/>
              <a:t>ett</a:t>
            </a:r>
            <a:r>
              <a:rPr lang="de-AT" dirty="0"/>
              <a:t> </a:t>
            </a:r>
            <a:r>
              <a:rPr lang="de-AT" dirty="0" err="1"/>
              <a:t>rele</a:t>
            </a:r>
            <a:r>
              <a:rPr lang="de-AT" dirty="0"/>
              <a:t>: </a:t>
            </a:r>
            <a:endParaRPr lang="de-AT" dirty="0" smtClean="0"/>
          </a:p>
          <a:p>
            <a:r>
              <a:rPr lang="de-AT" dirty="0" smtClean="0"/>
              <a:t>30.kl</a:t>
            </a:r>
            <a:r>
              <a:rPr lang="de-AT" baseline="0" dirty="0" smtClean="0"/>
              <a:t> = </a:t>
            </a:r>
            <a:r>
              <a:rPr lang="de-AT" baseline="0" dirty="0" err="1" smtClean="0"/>
              <a:t>Collector</a:t>
            </a:r>
            <a:endParaRPr lang="de-AT" baseline="0" dirty="0" smtClean="0"/>
          </a:p>
          <a:p>
            <a:r>
              <a:rPr lang="de-AT" baseline="0" dirty="0" smtClean="0"/>
              <a:t>87.kl = Emitter</a:t>
            </a:r>
          </a:p>
          <a:p>
            <a:r>
              <a:rPr lang="de-AT" baseline="0" dirty="0" smtClean="0"/>
              <a:t>85.kl = Basis</a:t>
            </a:r>
          </a:p>
          <a:p>
            <a:r>
              <a:rPr lang="de-AT" baseline="0" dirty="0" smtClean="0"/>
              <a:t>86.kl = Basis</a:t>
            </a:r>
            <a:endParaRPr lang="de-AT" dirty="0"/>
          </a:p>
          <a:p>
            <a:r>
              <a:rPr lang="de-AT" dirty="0"/>
              <a:t>Her </a:t>
            </a:r>
            <a:r>
              <a:rPr lang="de-AT" dirty="0" err="1"/>
              <a:t>starter</a:t>
            </a:r>
            <a:r>
              <a:rPr lang="de-AT" dirty="0"/>
              <a:t> </a:t>
            </a:r>
            <a:r>
              <a:rPr lang="de-AT" dirty="0" err="1"/>
              <a:t>animasjonen</a:t>
            </a:r>
            <a:r>
              <a:rPr lang="de-AT" dirty="0"/>
              <a:t> </a:t>
            </a:r>
            <a:r>
              <a:rPr lang="de-AT" dirty="0" err="1"/>
              <a:t>med</a:t>
            </a:r>
            <a:r>
              <a:rPr lang="de-AT" dirty="0"/>
              <a:t> </a:t>
            </a:r>
            <a:r>
              <a:rPr lang="de-AT" dirty="0" err="1"/>
              <a:t>at</a:t>
            </a:r>
            <a:r>
              <a:rPr lang="de-AT" dirty="0"/>
              <a:t> </a:t>
            </a:r>
            <a:r>
              <a:rPr lang="de-AT" dirty="0" err="1"/>
              <a:t>bryteren</a:t>
            </a:r>
            <a:r>
              <a:rPr lang="de-AT" dirty="0"/>
              <a:t> er „</a:t>
            </a:r>
            <a:r>
              <a:rPr lang="de-AT" dirty="0" err="1"/>
              <a:t>åpen</a:t>
            </a:r>
            <a:r>
              <a:rPr lang="de-AT" dirty="0"/>
              <a:t>“ </a:t>
            </a:r>
            <a:r>
              <a:rPr lang="de-AT" dirty="0" err="1"/>
              <a:t>og</a:t>
            </a:r>
            <a:r>
              <a:rPr lang="de-AT" dirty="0"/>
              <a:t> da </a:t>
            </a:r>
            <a:r>
              <a:rPr lang="de-AT" dirty="0" err="1"/>
              <a:t>indikerer</a:t>
            </a:r>
            <a:r>
              <a:rPr lang="de-AT" dirty="0"/>
              <a:t> </a:t>
            </a:r>
            <a:r>
              <a:rPr lang="de-AT" dirty="0" err="1"/>
              <a:t>animasjonen</a:t>
            </a:r>
            <a:r>
              <a:rPr lang="de-AT" dirty="0"/>
              <a:t> </a:t>
            </a:r>
            <a:r>
              <a:rPr lang="de-AT" dirty="0" err="1"/>
              <a:t>at</a:t>
            </a:r>
            <a:r>
              <a:rPr lang="de-AT" dirty="0"/>
              <a:t> </a:t>
            </a:r>
            <a:r>
              <a:rPr lang="de-AT" dirty="0" err="1"/>
              <a:t>det</a:t>
            </a:r>
            <a:r>
              <a:rPr lang="de-AT" dirty="0"/>
              <a:t> </a:t>
            </a:r>
            <a:r>
              <a:rPr lang="de-AT" dirty="0" err="1"/>
              <a:t>ikke</a:t>
            </a:r>
            <a:r>
              <a:rPr lang="de-AT" dirty="0"/>
              <a:t> </a:t>
            </a:r>
            <a:r>
              <a:rPr lang="de-AT" dirty="0" err="1"/>
              <a:t>kan</a:t>
            </a:r>
            <a:r>
              <a:rPr lang="de-AT" dirty="0"/>
              <a:t> </a:t>
            </a:r>
            <a:r>
              <a:rPr lang="de-AT" dirty="0" err="1"/>
              <a:t>tilføres</a:t>
            </a:r>
            <a:r>
              <a:rPr lang="de-AT" dirty="0"/>
              <a:t> „</a:t>
            </a:r>
            <a:r>
              <a:rPr lang="de-AT" dirty="0" err="1"/>
              <a:t>base</a:t>
            </a:r>
            <a:r>
              <a:rPr lang="de-AT" dirty="0"/>
              <a:t>“ </a:t>
            </a:r>
            <a:r>
              <a:rPr lang="de-AT" dirty="0" err="1"/>
              <a:t>strøm</a:t>
            </a:r>
            <a:r>
              <a:rPr lang="de-AT" dirty="0"/>
              <a:t>. </a:t>
            </a:r>
            <a:r>
              <a:rPr lang="de-AT" dirty="0" err="1"/>
              <a:t>Så</a:t>
            </a:r>
            <a:r>
              <a:rPr lang="de-AT" dirty="0"/>
              <a:t> </a:t>
            </a:r>
            <a:r>
              <a:rPr lang="de-AT" dirty="0" err="1"/>
              <a:t>videre</a:t>
            </a:r>
            <a:r>
              <a:rPr lang="de-AT" dirty="0"/>
              <a:t> i </a:t>
            </a:r>
            <a:r>
              <a:rPr lang="de-AT" dirty="0" err="1"/>
              <a:t>animasjonen</a:t>
            </a:r>
            <a:r>
              <a:rPr lang="de-AT" dirty="0"/>
              <a:t> </a:t>
            </a:r>
            <a:r>
              <a:rPr lang="de-AT" dirty="0" err="1"/>
              <a:t>så</a:t>
            </a:r>
            <a:r>
              <a:rPr lang="de-AT" dirty="0"/>
              <a:t> </a:t>
            </a:r>
            <a:r>
              <a:rPr lang="de-AT" dirty="0" err="1"/>
              <a:t>lukkes</a:t>
            </a:r>
            <a:r>
              <a:rPr lang="de-AT" dirty="0"/>
              <a:t> </a:t>
            </a:r>
            <a:r>
              <a:rPr lang="de-AT" dirty="0" err="1"/>
              <a:t>bryteren</a:t>
            </a:r>
            <a:r>
              <a:rPr lang="de-AT" dirty="0"/>
              <a:t> </a:t>
            </a:r>
            <a:r>
              <a:rPr lang="de-AT" dirty="0" err="1"/>
              <a:t>og</a:t>
            </a:r>
            <a:r>
              <a:rPr lang="de-AT" dirty="0"/>
              <a:t> </a:t>
            </a:r>
            <a:r>
              <a:rPr lang="de-AT" dirty="0" err="1"/>
              <a:t>basisstrømmen</a:t>
            </a:r>
            <a:r>
              <a:rPr lang="de-AT" dirty="0"/>
              <a:t> </a:t>
            </a:r>
            <a:r>
              <a:rPr lang="de-AT" dirty="0" err="1"/>
              <a:t>kan</a:t>
            </a:r>
            <a:r>
              <a:rPr lang="de-AT" dirty="0"/>
              <a:t> </a:t>
            </a:r>
            <a:r>
              <a:rPr lang="de-AT" dirty="0" err="1"/>
              <a:t>få</a:t>
            </a:r>
            <a:r>
              <a:rPr lang="de-AT" dirty="0"/>
              <a:t> </a:t>
            </a:r>
            <a:r>
              <a:rPr lang="de-AT" dirty="0" err="1"/>
              <a:t>åpnet</a:t>
            </a:r>
            <a:r>
              <a:rPr lang="de-AT" dirty="0"/>
              <a:t> </a:t>
            </a:r>
            <a:r>
              <a:rPr lang="de-AT" dirty="0" err="1"/>
              <a:t>for</a:t>
            </a:r>
            <a:r>
              <a:rPr lang="de-AT" dirty="0"/>
              <a:t> </a:t>
            </a:r>
            <a:r>
              <a:rPr lang="de-AT" dirty="0" err="1"/>
              <a:t>gjennomgang</a:t>
            </a:r>
            <a:r>
              <a:rPr lang="de-AT" dirty="0"/>
              <a:t> </a:t>
            </a:r>
            <a:r>
              <a:rPr lang="de-AT" dirty="0" err="1"/>
              <a:t>fra</a:t>
            </a:r>
            <a:r>
              <a:rPr lang="de-AT" dirty="0"/>
              <a:t> C-B </a:t>
            </a:r>
            <a:r>
              <a:rPr lang="de-AT" dirty="0" err="1"/>
              <a:t>til</a:t>
            </a:r>
            <a:r>
              <a:rPr lang="de-AT" dirty="0"/>
              <a:t> E.</a:t>
            </a:r>
            <a:endParaRPr lang="de-D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847C2A-D3BE-4234-BE66-090633698F49}" type="slidenum">
              <a:rPr lang="de-DE"/>
              <a:pPr/>
              <a:t>32</a:t>
            </a:fld>
            <a:endParaRPr lang="de-DE"/>
          </a:p>
        </p:txBody>
      </p:sp>
      <p:sp>
        <p:nvSpPr>
          <p:cNvPr id="1781762" name="Rectangle 2"/>
          <p:cNvSpPr>
            <a:spLocks noGrp="1" noRot="1" noChangeAspect="1" noChangeArrowheads="1" noTextEdit="1"/>
          </p:cNvSpPr>
          <p:nvPr>
            <p:ph type="sldImg"/>
          </p:nvPr>
        </p:nvSpPr>
        <p:spPr>
          <a:xfrm>
            <a:off x="763588" y="744538"/>
            <a:ext cx="5267325" cy="3724275"/>
          </a:xfrm>
          <a:ln/>
        </p:spPr>
      </p:sp>
      <p:sp>
        <p:nvSpPr>
          <p:cNvPr id="1781763" name="Rectangle 3"/>
          <p:cNvSpPr>
            <a:spLocks noGrp="1" noChangeArrowheads="1"/>
          </p:cNvSpPr>
          <p:nvPr>
            <p:ph type="body" idx="1"/>
          </p:nvPr>
        </p:nvSpPr>
        <p:spPr>
          <a:xfrm>
            <a:off x="906039" y="4717137"/>
            <a:ext cx="4982422" cy="4469368"/>
          </a:xfrm>
        </p:spPr>
        <p:txBody>
          <a:bodyPr/>
          <a:lstStyle/>
          <a:p>
            <a:endParaRPr lang="de-D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0D5A-13C8-4ACB-9D1C-D08009EB2C9E}" type="slidenum">
              <a:rPr lang="de-DE"/>
              <a:pPr/>
              <a:t>33</a:t>
            </a:fld>
            <a:endParaRPr lang="de-DE"/>
          </a:p>
        </p:txBody>
      </p:sp>
      <p:sp>
        <p:nvSpPr>
          <p:cNvPr id="1700866" name="Rectangle 2"/>
          <p:cNvSpPr>
            <a:spLocks noGrp="1" noRot="1" noChangeAspect="1" noChangeArrowheads="1" noTextEdit="1"/>
          </p:cNvSpPr>
          <p:nvPr>
            <p:ph type="sldImg"/>
          </p:nvPr>
        </p:nvSpPr>
        <p:spPr>
          <a:xfrm>
            <a:off x="765175" y="744538"/>
            <a:ext cx="5267325" cy="3724275"/>
          </a:xfrm>
          <a:ln/>
        </p:spPr>
      </p:sp>
      <p:sp>
        <p:nvSpPr>
          <p:cNvPr id="1700867" name="Rectangle 3"/>
          <p:cNvSpPr>
            <a:spLocks noGrp="1" noChangeArrowheads="1"/>
          </p:cNvSpPr>
          <p:nvPr>
            <p:ph type="body" idx="1"/>
          </p:nvPr>
        </p:nvSpPr>
        <p:spPr>
          <a:xfrm>
            <a:off x="842569" y="4717138"/>
            <a:ext cx="5653620" cy="4693313"/>
          </a:xfrm>
        </p:spPr>
        <p:txBody>
          <a:bodyPr/>
          <a:lstStyle/>
          <a:p>
            <a:r>
              <a:rPr lang="de-DE" dirty="0" err="1" smtClean="0">
                <a:solidFill>
                  <a:srgbClr val="000000"/>
                </a:solidFill>
                <a:cs typeface="Times New Roman" pitchFamily="18" charset="0"/>
                <a:sym typeface="Times New Roman" pitchFamily="18" charset="0"/>
              </a:rPr>
              <a:t>Det</a:t>
            </a:r>
            <a:r>
              <a:rPr lang="de-DE" dirty="0" smtClean="0">
                <a:solidFill>
                  <a:srgbClr val="000000"/>
                </a:solidFill>
                <a:cs typeface="Times New Roman" pitchFamily="18" charset="0"/>
                <a:sym typeface="Times New Roman" pitchFamily="18" charset="0"/>
              </a:rPr>
              <a:t> </a:t>
            </a:r>
            <a:r>
              <a:rPr lang="de-DE" dirty="0" err="1" smtClean="0">
                <a:solidFill>
                  <a:srgbClr val="000000"/>
                </a:solidFill>
                <a:cs typeface="Times New Roman" pitchFamily="18" charset="0"/>
                <a:sym typeface="Times New Roman" pitchFamily="18" charset="0"/>
              </a:rPr>
              <a:t>finnes</a:t>
            </a:r>
            <a:r>
              <a:rPr lang="de-DE" dirty="0" smtClean="0">
                <a:solidFill>
                  <a:srgbClr val="000000"/>
                </a:solidFill>
                <a:cs typeface="Times New Roman" pitchFamily="18" charset="0"/>
                <a:sym typeface="Times New Roman" pitchFamily="18" charset="0"/>
              </a:rPr>
              <a:t> </a:t>
            </a:r>
            <a:r>
              <a:rPr lang="de-DE" dirty="0" err="1" smtClean="0">
                <a:solidFill>
                  <a:srgbClr val="000000"/>
                </a:solidFill>
                <a:cs typeface="Times New Roman" pitchFamily="18" charset="0"/>
                <a:sym typeface="Times New Roman" pitchFamily="18" charset="0"/>
              </a:rPr>
              <a:t>flere</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ulike</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transistor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typer</a:t>
            </a:r>
            <a:r>
              <a:rPr lang="de-DE" baseline="0" dirty="0" smtClean="0">
                <a:solidFill>
                  <a:srgbClr val="000000"/>
                </a:solidFill>
                <a:cs typeface="Times New Roman" pitchFamily="18" charset="0"/>
                <a:sym typeface="Times New Roman" pitchFamily="18" charset="0"/>
              </a:rPr>
              <a:t>.</a:t>
            </a:r>
          </a:p>
          <a:p>
            <a:endParaRPr lang="de-DE" baseline="0" dirty="0" smtClean="0">
              <a:solidFill>
                <a:srgbClr val="000000"/>
              </a:solidFill>
              <a:cs typeface="Times New Roman" pitchFamily="18" charset="0"/>
              <a:sym typeface="Times New Roman" pitchFamily="18" charset="0"/>
            </a:endParaRPr>
          </a:p>
          <a:p>
            <a:r>
              <a:rPr lang="de-DE" baseline="0" dirty="0" smtClean="0">
                <a:solidFill>
                  <a:srgbClr val="000000"/>
                </a:solidFill>
                <a:cs typeface="Times New Roman" pitchFamily="18" charset="0"/>
                <a:sym typeface="Times New Roman" pitchFamily="18" charset="0"/>
              </a:rPr>
              <a:t>I </a:t>
            </a:r>
            <a:r>
              <a:rPr lang="de-DE" baseline="0" dirty="0" err="1" smtClean="0">
                <a:solidFill>
                  <a:srgbClr val="000000"/>
                </a:solidFill>
                <a:cs typeface="Times New Roman" pitchFamily="18" charset="0"/>
                <a:sym typeface="Times New Roman" pitchFamily="18" charset="0"/>
              </a:rPr>
              <a:t>bilene</a:t>
            </a:r>
            <a:r>
              <a:rPr lang="de-DE" baseline="0" dirty="0" smtClean="0">
                <a:solidFill>
                  <a:srgbClr val="000000"/>
                </a:solidFill>
                <a:cs typeface="Times New Roman" pitchFamily="18" charset="0"/>
                <a:sym typeface="Times New Roman" pitchFamily="18" charset="0"/>
              </a:rPr>
              <a:t> i </a:t>
            </a:r>
            <a:r>
              <a:rPr lang="de-DE" baseline="0" dirty="0" err="1" smtClean="0">
                <a:solidFill>
                  <a:srgbClr val="000000"/>
                </a:solidFill>
                <a:cs typeface="Times New Roman" pitchFamily="18" charset="0"/>
                <a:sym typeface="Times New Roman" pitchFamily="18" charset="0"/>
              </a:rPr>
              <a:t>dag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blir</a:t>
            </a:r>
            <a:r>
              <a:rPr lang="de-DE" baseline="0" dirty="0" smtClean="0">
                <a:solidFill>
                  <a:srgbClr val="000000"/>
                </a:solidFill>
                <a:cs typeface="Times New Roman" pitchFamily="18" charset="0"/>
                <a:sym typeface="Times New Roman" pitchFamily="18" charset="0"/>
              </a:rPr>
              <a:t> de </a:t>
            </a:r>
            <a:r>
              <a:rPr lang="de-DE" baseline="0" dirty="0" err="1" smtClean="0">
                <a:solidFill>
                  <a:srgbClr val="000000"/>
                </a:solidFill>
                <a:cs typeface="Times New Roman" pitchFamily="18" charset="0"/>
                <a:sym typeface="Times New Roman" pitchFamily="18" charset="0"/>
              </a:rPr>
              <a:t>ofte</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brukt</a:t>
            </a:r>
            <a:r>
              <a:rPr lang="de-DE" baseline="0" dirty="0" smtClean="0">
                <a:solidFill>
                  <a:srgbClr val="000000"/>
                </a:solidFill>
                <a:cs typeface="Times New Roman" pitchFamily="18" charset="0"/>
                <a:sym typeface="Times New Roman" pitchFamily="18" charset="0"/>
              </a:rPr>
              <a:t> i </a:t>
            </a:r>
            <a:r>
              <a:rPr lang="de-DE" baseline="0" dirty="0" err="1" smtClean="0">
                <a:solidFill>
                  <a:srgbClr val="000000"/>
                </a:solidFill>
                <a:cs typeface="Times New Roman" pitchFamily="18" charset="0"/>
                <a:sym typeface="Times New Roman" pitchFamily="18" charset="0"/>
              </a:rPr>
              <a:t>styreenheter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som</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små</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releer</a:t>
            </a:r>
            <a:r>
              <a:rPr lang="de-DE" baseline="0" dirty="0" smtClean="0">
                <a:solidFill>
                  <a:srgbClr val="000000"/>
                </a:solidFill>
                <a:cs typeface="Times New Roman" pitchFamily="18" charset="0"/>
                <a:sym typeface="Times New Roman" pitchFamily="18" charset="0"/>
              </a:rPr>
              <a:t>.</a:t>
            </a:r>
          </a:p>
          <a:p>
            <a:r>
              <a:rPr lang="de-DE" baseline="0" dirty="0" err="1" smtClean="0">
                <a:solidFill>
                  <a:srgbClr val="000000"/>
                </a:solidFill>
                <a:cs typeface="Times New Roman" pitchFamily="18" charset="0"/>
                <a:sym typeface="Times New Roman" pitchFamily="18" charset="0"/>
              </a:rPr>
              <a:t>Fordelen</a:t>
            </a:r>
            <a:r>
              <a:rPr lang="de-DE" baseline="0" dirty="0" smtClean="0">
                <a:solidFill>
                  <a:srgbClr val="000000"/>
                </a:solidFill>
                <a:cs typeface="Times New Roman" pitchFamily="18" charset="0"/>
                <a:sym typeface="Times New Roman" pitchFamily="18" charset="0"/>
              </a:rPr>
              <a:t> er </a:t>
            </a:r>
            <a:r>
              <a:rPr lang="de-DE" baseline="0" dirty="0" err="1" smtClean="0">
                <a:solidFill>
                  <a:srgbClr val="000000"/>
                </a:solidFill>
                <a:cs typeface="Times New Roman" pitchFamily="18" charset="0"/>
                <a:sym typeface="Times New Roman" pitchFamily="18" charset="0"/>
              </a:rPr>
              <a:t>at</a:t>
            </a:r>
            <a:r>
              <a:rPr lang="de-DE" baseline="0" dirty="0" smtClean="0">
                <a:solidFill>
                  <a:srgbClr val="000000"/>
                </a:solidFill>
                <a:cs typeface="Times New Roman" pitchFamily="18" charset="0"/>
                <a:sym typeface="Times New Roman" pitchFamily="18" charset="0"/>
              </a:rPr>
              <a:t> de er mindre, </a:t>
            </a:r>
            <a:r>
              <a:rPr lang="de-DE" baseline="0" dirty="0" err="1" smtClean="0">
                <a:solidFill>
                  <a:srgbClr val="000000"/>
                </a:solidFill>
                <a:cs typeface="Times New Roman" pitchFamily="18" charset="0"/>
                <a:sym typeface="Times New Roman" pitchFamily="18" charset="0"/>
              </a:rPr>
              <a:t>og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bruker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mye</a:t>
            </a:r>
            <a:r>
              <a:rPr lang="de-DE" baseline="0" dirty="0" smtClean="0">
                <a:solidFill>
                  <a:srgbClr val="000000"/>
                </a:solidFill>
                <a:cs typeface="Times New Roman" pitchFamily="18" charset="0"/>
                <a:sym typeface="Times New Roman" pitchFamily="18" charset="0"/>
              </a:rPr>
              <a:t> mindre </a:t>
            </a:r>
            <a:r>
              <a:rPr lang="de-DE" baseline="0" dirty="0" err="1" smtClean="0">
                <a:solidFill>
                  <a:srgbClr val="000000"/>
                </a:solidFill>
                <a:cs typeface="Times New Roman" pitchFamily="18" charset="0"/>
                <a:sym typeface="Times New Roman" pitchFamily="18" charset="0"/>
              </a:rPr>
              <a:t>strøm</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for</a:t>
            </a:r>
            <a:r>
              <a:rPr lang="de-DE" baseline="0" dirty="0" smtClean="0">
                <a:solidFill>
                  <a:srgbClr val="000000"/>
                </a:solidFill>
                <a:cs typeface="Times New Roman" pitchFamily="18" charset="0"/>
                <a:sym typeface="Times New Roman" pitchFamily="18" charset="0"/>
              </a:rPr>
              <a:t> å aktivere andre </a:t>
            </a:r>
            <a:r>
              <a:rPr lang="de-DE" baseline="0" dirty="0" err="1" smtClean="0">
                <a:solidFill>
                  <a:srgbClr val="000000"/>
                </a:solidFill>
                <a:cs typeface="Times New Roman" pitchFamily="18" charset="0"/>
                <a:sym typeface="Times New Roman" pitchFamily="18" charset="0"/>
              </a:rPr>
              <a:t>aktorer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på</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bilen</a:t>
            </a:r>
            <a:r>
              <a:rPr lang="de-DE" baseline="0" dirty="0" smtClean="0">
                <a:solidFill>
                  <a:srgbClr val="000000"/>
                </a:solidFill>
                <a:cs typeface="Times New Roman" pitchFamily="18" charset="0"/>
                <a:sym typeface="Times New Roman" pitchFamily="18" charset="0"/>
              </a:rPr>
              <a:t>. </a:t>
            </a:r>
          </a:p>
          <a:p>
            <a:endParaRPr lang="de-DE" baseline="0" dirty="0" smtClean="0">
              <a:solidFill>
                <a:srgbClr val="000000"/>
              </a:solidFill>
              <a:cs typeface="Times New Roman" pitchFamily="18" charset="0"/>
              <a:sym typeface="Times New Roman" pitchFamily="18" charset="0"/>
            </a:endParaRPr>
          </a:p>
          <a:p>
            <a:r>
              <a:rPr lang="de-DE" baseline="0" dirty="0" err="1" smtClean="0">
                <a:solidFill>
                  <a:srgbClr val="000000"/>
                </a:solidFill>
                <a:cs typeface="Times New Roman" pitchFamily="18" charset="0"/>
                <a:sym typeface="Times New Roman" pitchFamily="18" charset="0"/>
              </a:rPr>
              <a:t>Hovedsaklig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så</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opererer</a:t>
            </a:r>
            <a:r>
              <a:rPr lang="de-DE" baseline="0" dirty="0" smtClean="0">
                <a:solidFill>
                  <a:srgbClr val="000000"/>
                </a:solidFill>
                <a:cs typeface="Times New Roman" pitchFamily="18" charset="0"/>
                <a:sym typeface="Times New Roman" pitchFamily="18" charset="0"/>
              </a:rPr>
              <a:t> vi </a:t>
            </a:r>
            <a:r>
              <a:rPr lang="de-DE" baseline="0" dirty="0" err="1" smtClean="0">
                <a:solidFill>
                  <a:srgbClr val="000000"/>
                </a:solidFill>
                <a:cs typeface="Times New Roman" pitchFamily="18" charset="0"/>
                <a:sym typeface="Times New Roman" pitchFamily="18" charset="0"/>
              </a:rPr>
              <a:t>med</a:t>
            </a:r>
            <a:r>
              <a:rPr lang="de-DE" baseline="0" dirty="0" smtClean="0">
                <a:solidFill>
                  <a:srgbClr val="000000"/>
                </a:solidFill>
                <a:cs typeface="Times New Roman" pitchFamily="18" charset="0"/>
                <a:sym typeface="Times New Roman" pitchFamily="18" charset="0"/>
              </a:rPr>
              <a:t> 2 </a:t>
            </a:r>
            <a:r>
              <a:rPr lang="de-DE" baseline="0" dirty="0" err="1" smtClean="0">
                <a:solidFill>
                  <a:srgbClr val="000000"/>
                </a:solidFill>
                <a:cs typeface="Times New Roman" pitchFamily="18" charset="0"/>
                <a:sym typeface="Times New Roman" pitchFamily="18" charset="0"/>
              </a:rPr>
              <a:t>typer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transistorer</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Og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det</a:t>
            </a:r>
            <a:r>
              <a:rPr lang="de-DE" baseline="0" dirty="0" smtClean="0">
                <a:solidFill>
                  <a:srgbClr val="000000"/>
                </a:solidFill>
                <a:cs typeface="Times New Roman" pitchFamily="18" charset="0"/>
                <a:sym typeface="Times New Roman" pitchFamily="18" charset="0"/>
              </a:rPr>
              <a:t> er NPN </a:t>
            </a:r>
            <a:r>
              <a:rPr lang="de-DE" baseline="0" dirty="0" err="1" smtClean="0">
                <a:solidFill>
                  <a:srgbClr val="000000"/>
                </a:solidFill>
                <a:cs typeface="Times New Roman" pitchFamily="18" charset="0"/>
                <a:sym typeface="Times New Roman" pitchFamily="18" charset="0"/>
              </a:rPr>
              <a:t>og</a:t>
            </a:r>
            <a:r>
              <a:rPr lang="de-DE" baseline="0" dirty="0" smtClean="0">
                <a:solidFill>
                  <a:srgbClr val="000000"/>
                </a:solidFill>
                <a:cs typeface="Times New Roman" pitchFamily="18" charset="0"/>
                <a:sym typeface="Times New Roman" pitchFamily="18" charset="0"/>
              </a:rPr>
              <a:t> PNP </a:t>
            </a:r>
            <a:r>
              <a:rPr lang="de-DE" baseline="0" dirty="0" err="1" smtClean="0">
                <a:solidFill>
                  <a:srgbClr val="000000"/>
                </a:solidFill>
                <a:cs typeface="Times New Roman" pitchFamily="18" charset="0"/>
                <a:sym typeface="Times New Roman" pitchFamily="18" charset="0"/>
              </a:rPr>
              <a:t>transistor</a:t>
            </a:r>
            <a:r>
              <a:rPr lang="de-DE" baseline="0" dirty="0" smtClean="0">
                <a:solidFill>
                  <a:srgbClr val="000000"/>
                </a:solidFill>
                <a:cs typeface="Times New Roman" pitchFamily="18" charset="0"/>
                <a:sym typeface="Times New Roman" pitchFamily="18" charset="0"/>
              </a:rPr>
              <a:t>. </a:t>
            </a:r>
          </a:p>
          <a:p>
            <a:r>
              <a:rPr lang="de-DE" baseline="0" dirty="0" err="1" smtClean="0">
                <a:solidFill>
                  <a:srgbClr val="000000"/>
                </a:solidFill>
                <a:cs typeface="Times New Roman" pitchFamily="18" charset="0"/>
                <a:sym typeface="Times New Roman" pitchFamily="18" charset="0"/>
              </a:rPr>
              <a:t>Forskjellen</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på</a:t>
            </a:r>
            <a:r>
              <a:rPr lang="de-DE" baseline="0" dirty="0" smtClean="0">
                <a:solidFill>
                  <a:srgbClr val="000000"/>
                </a:solidFill>
                <a:cs typeface="Times New Roman" pitchFamily="18" charset="0"/>
                <a:sym typeface="Times New Roman" pitchFamily="18" charset="0"/>
              </a:rPr>
              <a:t> de </a:t>
            </a:r>
            <a:r>
              <a:rPr lang="de-DE" baseline="0" dirty="0" err="1" smtClean="0">
                <a:solidFill>
                  <a:srgbClr val="000000"/>
                </a:solidFill>
                <a:cs typeface="Times New Roman" pitchFamily="18" charset="0"/>
                <a:sym typeface="Times New Roman" pitchFamily="18" charset="0"/>
              </a:rPr>
              <a:t>to</a:t>
            </a:r>
            <a:r>
              <a:rPr lang="de-DE" baseline="0" dirty="0" smtClean="0">
                <a:solidFill>
                  <a:srgbClr val="000000"/>
                </a:solidFill>
                <a:cs typeface="Times New Roman" pitchFamily="18" charset="0"/>
                <a:sym typeface="Times New Roman" pitchFamily="18" charset="0"/>
              </a:rPr>
              <a:t> er i </a:t>
            </a:r>
            <a:r>
              <a:rPr lang="de-DE" baseline="0" dirty="0" err="1" smtClean="0">
                <a:solidFill>
                  <a:srgbClr val="000000"/>
                </a:solidFill>
                <a:cs typeface="Times New Roman" pitchFamily="18" charset="0"/>
                <a:sym typeface="Times New Roman" pitchFamily="18" charset="0"/>
              </a:rPr>
              <a:t>hvilken</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retning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strømmen</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føres</a:t>
            </a:r>
            <a:r>
              <a:rPr lang="de-DE" baseline="0" dirty="0" smtClean="0">
                <a:solidFill>
                  <a:srgbClr val="000000"/>
                </a:solidFill>
                <a:cs typeface="Times New Roman" pitchFamily="18" charset="0"/>
                <a:sym typeface="Times New Roman" pitchFamily="18" charset="0"/>
              </a:rPr>
              <a:t>. Om </a:t>
            </a:r>
            <a:r>
              <a:rPr lang="de-DE" baseline="0" dirty="0" err="1" smtClean="0">
                <a:solidFill>
                  <a:srgbClr val="000000"/>
                </a:solidFill>
                <a:cs typeface="Times New Roman" pitchFamily="18" charset="0"/>
                <a:sym typeface="Times New Roman" pitchFamily="18" charset="0"/>
              </a:rPr>
              <a:t>det</a:t>
            </a:r>
            <a:r>
              <a:rPr lang="de-DE" baseline="0" dirty="0" smtClean="0">
                <a:solidFill>
                  <a:srgbClr val="000000"/>
                </a:solidFill>
                <a:cs typeface="Times New Roman" pitchFamily="18" charset="0"/>
                <a:sym typeface="Times New Roman" pitchFamily="18" charset="0"/>
              </a:rPr>
              <a:t> er </a:t>
            </a:r>
            <a:r>
              <a:rPr lang="de-DE" baseline="0" dirty="0" err="1" smtClean="0">
                <a:solidFill>
                  <a:srgbClr val="000000"/>
                </a:solidFill>
                <a:cs typeface="Times New Roman" pitchFamily="18" charset="0"/>
                <a:sym typeface="Times New Roman" pitchFamily="18" charset="0"/>
              </a:rPr>
              <a:t>noe</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som</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skal</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pluss</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styres</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eller</a:t>
            </a:r>
            <a:r>
              <a:rPr lang="de-DE" baseline="0" dirty="0" smtClean="0">
                <a:solidFill>
                  <a:srgbClr val="000000"/>
                </a:solidFill>
                <a:cs typeface="Times New Roman" pitchFamily="18" charset="0"/>
                <a:sym typeface="Times New Roman" pitchFamily="18" charset="0"/>
              </a:rPr>
              <a:t> minus </a:t>
            </a:r>
            <a:r>
              <a:rPr lang="de-DE" baseline="0" dirty="0" err="1" smtClean="0">
                <a:solidFill>
                  <a:srgbClr val="000000"/>
                </a:solidFill>
                <a:cs typeface="Times New Roman" pitchFamily="18" charset="0"/>
                <a:sym typeface="Times New Roman" pitchFamily="18" charset="0"/>
              </a:rPr>
              <a:t>styres</a:t>
            </a:r>
            <a:r>
              <a:rPr lang="de-DE" baseline="0" dirty="0" smtClean="0">
                <a:solidFill>
                  <a:srgbClr val="000000"/>
                </a:solidFill>
                <a:cs typeface="Times New Roman" pitchFamily="18" charset="0"/>
                <a:sym typeface="Times New Roman" pitchFamily="18" charset="0"/>
              </a:rPr>
              <a:t>.</a:t>
            </a:r>
          </a:p>
          <a:p>
            <a:endParaRPr lang="de-DE" baseline="0" dirty="0" smtClean="0">
              <a:solidFill>
                <a:srgbClr val="000000"/>
              </a:solidFill>
              <a:cs typeface="Times New Roman" pitchFamily="18" charset="0"/>
              <a:sym typeface="Times New Roman" pitchFamily="18" charset="0"/>
            </a:endParaRPr>
          </a:p>
          <a:p>
            <a:r>
              <a:rPr lang="de-DE" baseline="0" dirty="0" smtClean="0">
                <a:solidFill>
                  <a:srgbClr val="000000"/>
                </a:solidFill>
                <a:cs typeface="Times New Roman" pitchFamily="18" charset="0"/>
                <a:sym typeface="Times New Roman" pitchFamily="18" charset="0"/>
              </a:rPr>
              <a:t>NPN har en </a:t>
            </a:r>
            <a:r>
              <a:rPr lang="de-DE" baseline="0" dirty="0" err="1" smtClean="0">
                <a:solidFill>
                  <a:srgbClr val="000000"/>
                </a:solidFill>
                <a:cs typeface="Times New Roman" pitchFamily="18" charset="0"/>
                <a:sym typeface="Times New Roman" pitchFamily="18" charset="0"/>
              </a:rPr>
              <a:t>ekstern</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godstilkobling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og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styres</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med</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pluss</a:t>
            </a:r>
            <a:r>
              <a:rPr lang="de-DE" baseline="0" dirty="0" smtClean="0">
                <a:solidFill>
                  <a:srgbClr val="000000"/>
                </a:solidFill>
                <a:cs typeface="Times New Roman" pitchFamily="18" charset="0"/>
                <a:sym typeface="Times New Roman" pitchFamily="18" charset="0"/>
              </a:rPr>
              <a:t>.</a:t>
            </a:r>
          </a:p>
          <a:p>
            <a:r>
              <a:rPr lang="de-DE" baseline="0" dirty="0" smtClean="0">
                <a:solidFill>
                  <a:srgbClr val="000000"/>
                </a:solidFill>
                <a:cs typeface="Times New Roman" pitchFamily="18" charset="0"/>
                <a:sym typeface="Times New Roman" pitchFamily="18" charset="0"/>
              </a:rPr>
              <a:t>PNP har </a:t>
            </a:r>
            <a:r>
              <a:rPr lang="de-DE" baseline="0" dirty="0" err="1" smtClean="0">
                <a:solidFill>
                  <a:srgbClr val="000000"/>
                </a:solidFill>
                <a:cs typeface="Times New Roman" pitchFamily="18" charset="0"/>
                <a:sym typeface="Times New Roman" pitchFamily="18" charset="0"/>
              </a:rPr>
              <a:t>ekstern</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pluss</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tilkobling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og</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styres</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med</a:t>
            </a:r>
            <a:r>
              <a:rPr lang="de-DE" baseline="0" dirty="0" smtClean="0">
                <a:solidFill>
                  <a:srgbClr val="000000"/>
                </a:solidFill>
                <a:cs typeface="Times New Roman" pitchFamily="18" charset="0"/>
                <a:sym typeface="Times New Roman" pitchFamily="18" charset="0"/>
              </a:rPr>
              <a:t> </a:t>
            </a:r>
            <a:r>
              <a:rPr lang="de-DE" baseline="0" dirty="0" err="1" smtClean="0">
                <a:solidFill>
                  <a:srgbClr val="000000"/>
                </a:solidFill>
                <a:cs typeface="Times New Roman" pitchFamily="18" charset="0"/>
                <a:sym typeface="Times New Roman" pitchFamily="18" charset="0"/>
              </a:rPr>
              <a:t>gods</a:t>
            </a:r>
            <a:r>
              <a:rPr lang="de-DE" baseline="0" dirty="0" smtClean="0">
                <a:solidFill>
                  <a:srgbClr val="000000"/>
                </a:solidFill>
                <a:cs typeface="Times New Roman" pitchFamily="18" charset="0"/>
                <a:sym typeface="Times New Roman" pitchFamily="18" charset="0"/>
              </a:rPr>
              <a:t>.</a:t>
            </a:r>
            <a:endParaRPr lang="de-DE" dirty="0">
              <a:solidFill>
                <a:srgbClr val="000000"/>
              </a:solidFill>
              <a:cs typeface="Times New Roman" pitchFamily="18" charset="0"/>
              <a:sym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5</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34</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Hvilke muligheter har vi for å få kontrollert de ulike bryterne på en bil?</a:t>
            </a:r>
          </a:p>
          <a:p>
            <a:endParaRPr lang="nb-NO" dirty="0" smtClean="0"/>
          </a:p>
          <a:p>
            <a:r>
              <a:rPr lang="nb-NO" dirty="0" smtClean="0"/>
              <a:t>Og hvordan kan bilens system fange opp bryterendringer?</a:t>
            </a:r>
          </a:p>
          <a:p>
            <a:endParaRPr lang="nb-NO" dirty="0" smtClean="0"/>
          </a:p>
          <a:p>
            <a:r>
              <a:rPr lang="nb-NO" dirty="0" smtClean="0"/>
              <a:t>Er det mulig for bilen å generere feilkoder ut i fra hvorvidt en bryter åpner, eller slutter en krets?</a:t>
            </a:r>
            <a:endParaRPr lang="nb-NO" dirty="0"/>
          </a:p>
        </p:txBody>
      </p:sp>
      <p:sp>
        <p:nvSpPr>
          <p:cNvPr id="4" name="Plassholder for dato 3"/>
          <p:cNvSpPr>
            <a:spLocks noGrp="1"/>
          </p:cNvSpPr>
          <p:nvPr>
            <p:ph type="dt" idx="10"/>
          </p:nvPr>
        </p:nvSpPr>
        <p:spPr/>
        <p:txBody>
          <a:bodyPr/>
          <a:lstStyle/>
          <a:p>
            <a:fld id="{F896A755-C6F2-4539-940D-9A78BD2B600A}"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35</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46858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D3D582E-BB1B-4B87-B6E5-EAE97AA4D059}" type="slidenum">
              <a:rPr lang="zh-CN" altLang="de-DE"/>
              <a:pPr/>
              <a:t>36</a:t>
            </a:fld>
            <a:endParaRPr lang="de-DE" altLang="zh-CN"/>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a:xfrm>
            <a:off x="842569" y="4717138"/>
            <a:ext cx="5653620" cy="4693313"/>
          </a:xfrm>
        </p:spPr>
        <p:txBody>
          <a:bodyPr/>
          <a:lstStyle/>
          <a:p>
            <a:r>
              <a:rPr lang="nb-NO" altLang="zh-CN" dirty="0"/>
              <a:t>Nesten alle brytere i det elektriske anlegget kan testes med diagnoseprogrammene. Resultatene vises i prinsippet alltid på </a:t>
            </a:r>
            <a:r>
              <a:rPr lang="nb-NO" altLang="zh-CN" dirty="0" smtClean="0"/>
              <a:t>samme </a:t>
            </a:r>
            <a:r>
              <a:rPr lang="nb-NO" altLang="zh-CN" dirty="0"/>
              <a:t>måte. Det er bare meldingene og visningen på </a:t>
            </a:r>
            <a:r>
              <a:rPr lang="nb-NO" altLang="zh-CN" dirty="0" smtClean="0"/>
              <a:t>testeren </a:t>
            </a:r>
            <a:r>
              <a:rPr lang="nb-NO" altLang="zh-CN" dirty="0"/>
              <a:t>som kan variere avhengig av </a:t>
            </a:r>
            <a:r>
              <a:rPr lang="nb-NO" altLang="zh-CN" dirty="0" smtClean="0"/>
              <a:t>hvilken tester, som blir brukt.</a:t>
            </a:r>
            <a:endParaRPr lang="nb-NO" altLang="zh-CN" dirty="0"/>
          </a:p>
          <a:p>
            <a:endParaRPr lang="nb-NO" altLang="zh-CN" dirty="0" smtClean="0"/>
          </a:p>
          <a:p>
            <a:r>
              <a:rPr lang="nb-NO" altLang="zh-CN" dirty="0" smtClean="0"/>
              <a:t>Eksempler</a:t>
            </a:r>
            <a:r>
              <a:rPr lang="nb-NO" altLang="zh-CN" dirty="0"/>
              <a:t>:</a:t>
            </a:r>
          </a:p>
          <a:p>
            <a:pPr>
              <a:buClr>
                <a:srgbClr val="000000"/>
              </a:buClr>
              <a:buFont typeface="Arial" charset="0"/>
              <a:buChar char="•"/>
            </a:pPr>
            <a:r>
              <a:rPr lang="nb-NO" altLang="zh-CN" dirty="0"/>
              <a:t> 0 eller 1</a:t>
            </a:r>
          </a:p>
          <a:p>
            <a:pPr>
              <a:buClr>
                <a:srgbClr val="000000"/>
              </a:buClr>
              <a:buFont typeface="Arial" charset="0"/>
              <a:buChar char="•"/>
            </a:pPr>
            <a:r>
              <a:rPr lang="nb-NO" altLang="zh-CN" dirty="0"/>
              <a:t> betjent/ubetjent</a:t>
            </a:r>
          </a:p>
          <a:p>
            <a:pPr>
              <a:buClr>
                <a:srgbClr val="000000"/>
              </a:buClr>
              <a:buFont typeface="Arial" charset="0"/>
              <a:buChar char="•"/>
            </a:pPr>
            <a:r>
              <a:rPr lang="nb-NO" altLang="zh-CN" dirty="0"/>
              <a:t> åpen/lukket</a:t>
            </a:r>
          </a:p>
          <a:p>
            <a:pPr>
              <a:buClr>
                <a:srgbClr val="000000"/>
              </a:buClr>
              <a:buFont typeface="Arial" charset="0"/>
              <a:buChar char="•"/>
            </a:pPr>
            <a:r>
              <a:rPr lang="nb-NO" altLang="zh-CN" dirty="0"/>
              <a:t> låst / låst opp osv.</a:t>
            </a:r>
          </a:p>
          <a:p>
            <a:endParaRPr lang="nb-NO" altLang="zh-CN" dirty="0" smtClean="0"/>
          </a:p>
          <a:p>
            <a:r>
              <a:rPr lang="nb-NO" altLang="zh-CN" dirty="0" smtClean="0"/>
              <a:t>Her </a:t>
            </a:r>
            <a:r>
              <a:rPr lang="nb-NO" altLang="zh-CN" dirty="0"/>
              <a:t>vises i prinsippet bare om det er </a:t>
            </a:r>
            <a:r>
              <a:rPr lang="nb-NO" altLang="zh-CN" u="sng" dirty="0"/>
              <a:t>endringer</a:t>
            </a:r>
            <a:r>
              <a:rPr lang="nb-NO" altLang="zh-CN" dirty="0"/>
              <a:t> i </a:t>
            </a:r>
            <a:r>
              <a:rPr lang="nb-NO" altLang="zh-CN" u="sng" dirty="0"/>
              <a:t>spenningstilstanden</a:t>
            </a:r>
            <a:br>
              <a:rPr lang="nb-NO" altLang="zh-CN" u="sng" dirty="0"/>
            </a:br>
            <a:r>
              <a:rPr lang="nb-NO" altLang="zh-CN" dirty="0"/>
              <a:t>på inngangen til styreenheten. I styreenhetene er det lagret nominelle grenseverdier for endringer i bryterstatusen slik at styreenheten gjenkjenner statusen.</a:t>
            </a:r>
          </a:p>
          <a:p>
            <a:r>
              <a:rPr lang="nb-NO" altLang="zh-CN" dirty="0"/>
              <a:t>Det er bare når egendiagnosen registrerer ingen eller bare sporadiske endringer, at brytere og ledninger må testes med </a:t>
            </a:r>
            <a:r>
              <a:rPr lang="nb-NO" altLang="zh-CN" dirty="0" err="1"/>
              <a:t>måleteknikk</a:t>
            </a:r>
            <a:r>
              <a:rPr lang="nb-NO" altLang="zh-CN" dirty="0"/>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37</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a:t>µC = mikrocontroller</a:t>
            </a:r>
          </a:p>
          <a:p>
            <a:r>
              <a:rPr lang="nb-NO" altLang="zh-CN" dirty="0"/>
              <a:t>A/D = analog/digital-omformer</a:t>
            </a:r>
          </a:p>
          <a:p>
            <a:r>
              <a:rPr lang="nb-NO" altLang="zh-CN" dirty="0"/>
              <a:t>RAM = Random Access Memory = skrive- og leseminne</a:t>
            </a:r>
          </a:p>
          <a:p>
            <a:r>
              <a:rPr lang="nb-NO" altLang="zh-CN" dirty="0"/>
              <a:t>ROM = Read </a:t>
            </a:r>
            <a:r>
              <a:rPr lang="nb-NO" altLang="zh-CN" dirty="0" err="1"/>
              <a:t>Only</a:t>
            </a:r>
            <a:r>
              <a:rPr lang="nb-NO" altLang="zh-CN" dirty="0"/>
              <a:t> Memory = kun </a:t>
            </a:r>
            <a:r>
              <a:rPr lang="nb-NO" altLang="zh-CN" dirty="0" smtClean="0"/>
              <a:t>leseminne.  (Nyere komponenter finnes i dag, som EPROM</a:t>
            </a:r>
            <a:r>
              <a:rPr lang="nb-NO" altLang="zh-CN" baseline="0" dirty="0" smtClean="0"/>
              <a:t> og EEPROM, som har økt mulighetene, for å endre </a:t>
            </a:r>
            <a:r>
              <a:rPr lang="nb-NO" altLang="zh-CN" baseline="0" dirty="0" err="1" smtClean="0"/>
              <a:t>parametre</a:t>
            </a:r>
            <a:r>
              <a:rPr lang="nb-NO" altLang="zh-CN" baseline="0" dirty="0" smtClean="0"/>
              <a:t> i styreenheter.</a:t>
            </a:r>
            <a:endParaRPr lang="nb-NO" altLang="zh-CN" dirty="0"/>
          </a:p>
          <a:p>
            <a:r>
              <a:rPr lang="nb-NO" altLang="zh-CN" dirty="0"/>
              <a:t>Pull up = </a:t>
            </a:r>
            <a:r>
              <a:rPr lang="nb-NO" altLang="zh-CN" dirty="0" smtClean="0"/>
              <a:t>En </a:t>
            </a:r>
            <a:r>
              <a:rPr lang="nb-NO" altLang="zh-CN" dirty="0"/>
              <a:t>motstand med høy </a:t>
            </a:r>
            <a:r>
              <a:rPr lang="nb-NO" altLang="zh-CN" dirty="0" err="1"/>
              <a:t>ohmverdi</a:t>
            </a:r>
            <a:r>
              <a:rPr lang="nb-NO" altLang="zh-CN" dirty="0"/>
              <a:t>, når bryteren lukkes oppstår et tilsiktet spenningstap i motstanden</a:t>
            </a:r>
          </a:p>
          <a:p>
            <a:endParaRPr lang="nb-NO" altLang="zh-CN" dirty="0"/>
          </a:p>
          <a:p>
            <a:endParaRPr lang="nb-NO" altLang="zh-CN" dirty="0"/>
          </a:p>
          <a:p>
            <a:endParaRPr lang="nb-NO" altLang="zh-CN" b="1" dirty="0"/>
          </a:p>
          <a:p>
            <a:r>
              <a:rPr lang="nb-NO" altLang="zh-CN" b="1" dirty="0"/>
              <a:t>Du kan måle spenningen fra styreenheten på alle brytere når de er åpne. </a:t>
            </a:r>
          </a:p>
          <a:p>
            <a:r>
              <a:rPr lang="nb-NO" altLang="zh-CN" b="1" dirty="0"/>
              <a:t>Det går strøm gjennom alle bryterne når de er lukket, og dermed øker styreenhetens strømforbruk.</a:t>
            </a:r>
            <a:endParaRPr lang="nb-NO" altLang="zh-CN" dirty="0"/>
          </a:p>
          <a:p>
            <a:r>
              <a:rPr lang="nb-NO" altLang="zh-CN" dirty="0"/>
              <a:t>Derfor er komponentene i bilens elektriske anlegg konstruert slik at nesten alle brytere som arbeider i standbymodus (dør- og panserkontaktbryter, brytere i dørlåser osv.), er </a:t>
            </a:r>
            <a:r>
              <a:rPr lang="nb-NO" altLang="zh-CN" u="sng" dirty="0"/>
              <a:t>åpne</a:t>
            </a:r>
            <a:r>
              <a:rPr lang="nb-NO" altLang="zh-CN" dirty="0"/>
              <a:t> når bilen er låst, for å redusere strømforbruket</a:t>
            </a:r>
            <a:r>
              <a:rPr lang="nb-NO" altLang="zh-CN" dirty="0" smtClean="0"/>
              <a:t>.</a:t>
            </a:r>
          </a:p>
          <a:p>
            <a:endParaRPr lang="nb-NO" altLang="zh-CN" dirty="0" smtClean="0"/>
          </a:p>
          <a:p>
            <a:r>
              <a:rPr lang="nb-NO" altLang="zh-CN" dirty="0" smtClean="0"/>
              <a:t>Mot</a:t>
            </a:r>
            <a:endParaRPr lang="nb-NO"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38</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smtClean="0"/>
              <a:t>Med en bryterdiagnose kan du vanligvis ved hjelp av to målinger på bryteren få kontrollert:</a:t>
            </a:r>
          </a:p>
          <a:p>
            <a:pPr marL="132363" lvl="1" indent="-130788">
              <a:buClr>
                <a:srgbClr val="000000"/>
              </a:buClr>
              <a:buFont typeface="Arial" charset="0"/>
              <a:buChar char="•"/>
            </a:pPr>
            <a:endParaRPr lang="nb-NO" altLang="zh-CN" dirty="0" smtClean="0"/>
          </a:p>
          <a:p>
            <a:pPr marL="132363" lvl="1" indent="-130788">
              <a:buClr>
                <a:srgbClr val="000000"/>
              </a:buClr>
              <a:buFont typeface="Arial" charset="0"/>
              <a:buChar char="•"/>
            </a:pPr>
            <a:r>
              <a:rPr lang="nb-NO" altLang="zh-CN" dirty="0" smtClean="0"/>
              <a:t>Ledningsforbindelsen mellom styreenhet og bryter.</a:t>
            </a:r>
          </a:p>
          <a:p>
            <a:pPr marL="132363" lvl="1" indent="-130788">
              <a:buClr>
                <a:srgbClr val="000000"/>
              </a:buClr>
              <a:buFont typeface="Arial" charset="0"/>
              <a:buChar char="•"/>
            </a:pPr>
            <a:r>
              <a:rPr lang="nb-NO" altLang="zh-CN" dirty="0" smtClean="0"/>
              <a:t>Bryterens funksjon.</a:t>
            </a:r>
          </a:p>
          <a:p>
            <a:pPr marL="132363" lvl="1" indent="-130788">
              <a:buClr>
                <a:srgbClr val="000000"/>
              </a:buClr>
              <a:buFont typeface="Arial" charset="0"/>
              <a:buChar char="•"/>
            </a:pPr>
            <a:r>
              <a:rPr lang="nb-NO" altLang="zh-CN" dirty="0" smtClean="0"/>
              <a:t>Bryterens godsforbindelse.</a:t>
            </a:r>
          </a:p>
          <a:p>
            <a:endParaRPr lang="nb-NO"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39</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a:t>µC = mikrocontroller</a:t>
            </a:r>
          </a:p>
          <a:p>
            <a:r>
              <a:rPr lang="nb-NO" altLang="zh-CN" dirty="0"/>
              <a:t>A/D = analog/digital-omformer</a:t>
            </a:r>
          </a:p>
          <a:p>
            <a:r>
              <a:rPr lang="nb-NO" altLang="zh-CN" dirty="0"/>
              <a:t>RAM = Random Access Memory = skrive- og leseminne</a:t>
            </a:r>
          </a:p>
          <a:p>
            <a:r>
              <a:rPr lang="nb-NO" altLang="zh-CN" dirty="0"/>
              <a:t>ROM = Read </a:t>
            </a:r>
            <a:r>
              <a:rPr lang="nb-NO" altLang="zh-CN" dirty="0" err="1"/>
              <a:t>Only</a:t>
            </a:r>
            <a:r>
              <a:rPr lang="nb-NO" altLang="zh-CN" dirty="0"/>
              <a:t> Memory = kun </a:t>
            </a:r>
            <a:r>
              <a:rPr lang="nb-NO" altLang="zh-CN" dirty="0" smtClean="0"/>
              <a:t>leseminne.  (Nyere komponenter finnes i dag, som EPROM</a:t>
            </a:r>
            <a:r>
              <a:rPr lang="nb-NO" altLang="zh-CN" baseline="0" dirty="0" smtClean="0"/>
              <a:t> og EEPROM, som har økt mulighetene, for å endre </a:t>
            </a:r>
            <a:r>
              <a:rPr lang="nb-NO" altLang="zh-CN" baseline="0" dirty="0" err="1" smtClean="0"/>
              <a:t>parametre</a:t>
            </a:r>
            <a:r>
              <a:rPr lang="nb-NO" altLang="zh-CN" baseline="0" dirty="0" smtClean="0"/>
              <a:t> i styreenheter.</a:t>
            </a:r>
            <a:endParaRPr lang="nb-NO" altLang="zh-CN" dirty="0"/>
          </a:p>
          <a:p>
            <a:r>
              <a:rPr lang="nb-NO" altLang="zh-CN" dirty="0"/>
              <a:t>Pull up = </a:t>
            </a:r>
            <a:r>
              <a:rPr lang="nb-NO" altLang="zh-CN" dirty="0" smtClean="0"/>
              <a:t>En </a:t>
            </a:r>
            <a:r>
              <a:rPr lang="nb-NO" altLang="zh-CN" dirty="0"/>
              <a:t>motstand med høy </a:t>
            </a:r>
            <a:r>
              <a:rPr lang="nb-NO" altLang="zh-CN" dirty="0" err="1"/>
              <a:t>ohmverdi</a:t>
            </a:r>
            <a:r>
              <a:rPr lang="nb-NO" altLang="zh-CN" dirty="0"/>
              <a:t>, når bryteren lukkes oppstår et tilsiktet spenningstap i motstanden</a:t>
            </a:r>
          </a:p>
          <a:p>
            <a:endParaRPr lang="nb-NO" altLang="zh-CN" dirty="0"/>
          </a:p>
          <a:p>
            <a:endParaRPr lang="nb-NO" altLang="zh-CN" dirty="0"/>
          </a:p>
          <a:p>
            <a:endParaRPr lang="nb-NO" altLang="zh-CN" b="1" dirty="0"/>
          </a:p>
          <a:p>
            <a:r>
              <a:rPr lang="nb-NO" altLang="zh-CN" b="1" dirty="0"/>
              <a:t>Du kan måle spenningen fra styreenheten på alle brytere når de er åpne. </a:t>
            </a:r>
          </a:p>
          <a:p>
            <a:r>
              <a:rPr lang="nb-NO" altLang="zh-CN" b="1" dirty="0"/>
              <a:t>Det går strøm gjennom alle bryterne når de er lukket, og dermed øker styreenhetens strømforbruk.</a:t>
            </a:r>
            <a:endParaRPr lang="nb-NO" altLang="zh-CN" dirty="0"/>
          </a:p>
          <a:p>
            <a:r>
              <a:rPr lang="nb-NO" altLang="zh-CN" dirty="0"/>
              <a:t>Derfor er komponentene i bilens elektriske anlegg konstruert slik at nesten alle brytere som arbeider i standbymodus (dør- og panserkontaktbryter, brytere i dørlåser osv.), er </a:t>
            </a:r>
            <a:r>
              <a:rPr lang="nb-NO" altLang="zh-CN" u="sng" dirty="0"/>
              <a:t>åpne</a:t>
            </a:r>
            <a:r>
              <a:rPr lang="nb-NO" altLang="zh-CN" dirty="0"/>
              <a:t> når bilen er låst, for å redusere strømforbruket</a:t>
            </a:r>
            <a:r>
              <a:rPr lang="nb-NO" altLang="zh-CN" dirty="0" smtClean="0"/>
              <a:t>.</a:t>
            </a:r>
          </a:p>
          <a:p>
            <a:endParaRPr lang="nb-NO" altLang="zh-CN" dirty="0" smtClean="0"/>
          </a:p>
          <a:p>
            <a:r>
              <a:rPr lang="nb-NO" altLang="zh-CN" dirty="0" smtClean="0"/>
              <a:t>Mot</a:t>
            </a:r>
            <a:endParaRPr lang="nb-NO"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40</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smtClean="0"/>
              <a:t>Motstanden sender målestrømmen fra </a:t>
            </a:r>
            <a:r>
              <a:rPr lang="nb-NO" altLang="zh-CN" dirty="0" err="1" smtClean="0"/>
              <a:t>controlleren</a:t>
            </a:r>
            <a:r>
              <a:rPr lang="nb-NO" altLang="zh-CN" dirty="0" smtClean="0"/>
              <a:t> til gods i styreenheten og </a:t>
            </a:r>
            <a:r>
              <a:rPr lang="nb-NO" altLang="zh-CN" dirty="0" err="1" smtClean="0"/>
              <a:t>controlleren</a:t>
            </a:r>
            <a:r>
              <a:rPr lang="nb-NO" altLang="zh-CN" dirty="0" smtClean="0"/>
              <a:t> registrerer at bryteren er åpen (0 volt). </a:t>
            </a:r>
          </a:p>
          <a:p>
            <a:r>
              <a:rPr lang="nb-NO" altLang="zh-CN" dirty="0" smtClean="0"/>
              <a:t>Når bryteren lukkes, blir inngangen til </a:t>
            </a:r>
            <a:r>
              <a:rPr lang="nb-NO" altLang="zh-CN" dirty="0" err="1" smtClean="0"/>
              <a:t>controlleren</a:t>
            </a:r>
            <a:r>
              <a:rPr lang="nb-NO" altLang="zh-CN" dirty="0" smtClean="0"/>
              <a:t> positiv (12 volt), og den registrerer at bryteren er lukket.</a:t>
            </a:r>
          </a:p>
          <a:p>
            <a:endParaRPr lang="nb-NO"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41</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smtClean="0"/>
              <a:t>Når bryterne er åpne, ser du ett firkantsignal for hver enkelt bryterstilling, inkludert stillingen ”Lys av”. Det gjør at alle ledningsforbindelser samt bryterinnganger til styreenheten for bilens ledningsnett kan testes.</a:t>
            </a:r>
          </a:p>
          <a:p>
            <a:endParaRPr lang="de-DE" altLang="zh-CN" dirty="0" smtClean="0"/>
          </a:p>
          <a:p>
            <a:r>
              <a:rPr lang="nb-NO" altLang="zh-CN" dirty="0" smtClean="0"/>
              <a:t>Hvert tiende millisekund tester firkantsignalet stillingene til hver enkelt bryterstatus. Siden stillingen ”Lys av” også blir avlest i dette tilfellet, er minst én bryter lukker og det er mulig å kontrollere lysbryterens toleranseverdier. Hvis bryterstatusen er utenfor toleransen, aktiverer «Sentralelektronikken/BCM nødlysfunksjonen. Det vil si at kjørelyset slås på og en melding lagres i dataminnet. </a:t>
            </a:r>
          </a:p>
          <a:p>
            <a:endParaRPr lang="de-DE" altLang="zh-CN" dirty="0" smtClean="0"/>
          </a:p>
          <a:p>
            <a:r>
              <a:rPr lang="nb-NO" altLang="zh-CN" dirty="0" smtClean="0"/>
              <a:t>Når en bryterstilling er aktivert, viser målingen av tilsvarende kobling en spenning på 12 volt.</a:t>
            </a:r>
            <a:endParaRPr lang="de-DE" altLang="zh-CN" dirty="0" smtClean="0"/>
          </a:p>
          <a:p>
            <a:endParaRPr lang="nb-NO"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42</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ting vi skal se nærmere på i dette avsnittet.</a:t>
            </a:r>
          </a:p>
          <a:p>
            <a:endParaRPr lang="nb-NO" dirty="0" smtClean="0"/>
          </a:p>
          <a:p>
            <a:r>
              <a:rPr lang="nb-NO" dirty="0" smtClean="0"/>
              <a:t>Hva er sensorer/givere?</a:t>
            </a:r>
          </a:p>
          <a:p>
            <a:endParaRPr lang="nb-NO" dirty="0" smtClean="0"/>
          </a:p>
          <a:p>
            <a:r>
              <a:rPr lang="nb-NO" dirty="0" smtClean="0"/>
              <a:t>Hvilke type sensorer har vi på bilene</a:t>
            </a:r>
            <a:r>
              <a:rPr lang="nb-NO" baseline="0" dirty="0" smtClean="0"/>
              <a:t>?</a:t>
            </a:r>
          </a:p>
          <a:p>
            <a:endParaRPr lang="nb-NO" baseline="0" dirty="0" smtClean="0"/>
          </a:p>
          <a:p>
            <a:r>
              <a:rPr lang="nb-NO" baseline="0" dirty="0" smtClean="0"/>
              <a:t>Og hvordan kan man kontrollere dem?</a:t>
            </a:r>
            <a:endParaRPr lang="nb-NO" dirty="0"/>
          </a:p>
        </p:txBody>
      </p:sp>
      <p:sp>
        <p:nvSpPr>
          <p:cNvPr id="4" name="Plassholder for dato 3"/>
          <p:cNvSpPr>
            <a:spLocks noGrp="1"/>
          </p:cNvSpPr>
          <p:nvPr>
            <p:ph type="dt" idx="10"/>
          </p:nvPr>
        </p:nvSpPr>
        <p:spPr/>
        <p:txBody>
          <a:bodyPr/>
          <a:lstStyle/>
          <a:p>
            <a:fld id="{F896A755-C6F2-4539-940D-9A78BD2B600A}"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43</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46858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Illustrativt bilde om tenkte utsagn fra kunder!</a:t>
            </a:r>
            <a:endParaRPr lang="nb-NO" dirty="0"/>
          </a:p>
        </p:txBody>
      </p:sp>
      <p:sp>
        <p:nvSpPr>
          <p:cNvPr id="4" name="Plassholder for dato 3"/>
          <p:cNvSpPr>
            <a:spLocks noGrp="1"/>
          </p:cNvSpPr>
          <p:nvPr>
            <p:ph type="dt" idx="10"/>
          </p:nvPr>
        </p:nvSpPr>
        <p:spPr/>
        <p:txBody>
          <a:bodyPr/>
          <a:lstStyle/>
          <a:p>
            <a:fld id="{AB2D4ED8-2B98-4608-B274-226692C1290B}"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6</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024855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44</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r>
              <a:rPr lang="nb-NO" altLang="zh-CN" dirty="0" smtClean="0"/>
              <a:t>Den</a:t>
            </a:r>
            <a:r>
              <a:rPr lang="nb-NO" altLang="zh-CN" baseline="0" dirty="0" smtClean="0"/>
              <a:t> beste kontrollen vi kan utføre mot ett potensiometer, er en såkalt «støytest».</a:t>
            </a:r>
          </a:p>
          <a:p>
            <a:endParaRPr lang="nb-NO" altLang="zh-CN" baseline="0" dirty="0" smtClean="0"/>
          </a:p>
          <a:p>
            <a:r>
              <a:rPr lang="nb-NO" altLang="zh-CN" baseline="0" dirty="0" smtClean="0"/>
              <a:t>Vi ønsker å kontrollere hele «fjærens» bevegelse fra «start til slutt», for å se om det er avvik i selve kurven.</a:t>
            </a:r>
          </a:p>
          <a:p>
            <a:endParaRPr lang="nb-NO" altLang="zh-CN" baseline="0" dirty="0" smtClean="0"/>
          </a:p>
          <a:p>
            <a:r>
              <a:rPr lang="nb-NO" altLang="zh-CN" baseline="0" dirty="0" smtClean="0"/>
              <a:t>Dette gjør vi med ett </a:t>
            </a:r>
            <a:r>
              <a:rPr lang="nb-NO" altLang="zh-CN" baseline="0" dirty="0" err="1" smtClean="0"/>
              <a:t>scope</a:t>
            </a:r>
            <a:r>
              <a:rPr lang="nb-NO" altLang="zh-CN" baseline="0" dirty="0" smtClean="0"/>
              <a:t>, som er eneste muligheten vi har for å fange opp små skader i ett potensiometer.</a:t>
            </a:r>
          </a:p>
          <a:p>
            <a:endParaRPr lang="nb-NO" altLang="zh-CN" baseline="0" dirty="0" smtClean="0"/>
          </a:p>
          <a:p>
            <a:r>
              <a:rPr lang="nb-NO" altLang="zh-CN" baseline="0" dirty="0" smtClean="0"/>
              <a:t>En liten skade tilknyttet kretsen til ett potensiometer vil ikke alltid bli registrert som feilmelding, før en </a:t>
            </a:r>
            <a:r>
              <a:rPr lang="nb-NO" altLang="zh-CN" baseline="0" dirty="0" err="1" smtClean="0"/>
              <a:t>evt</a:t>
            </a:r>
            <a:r>
              <a:rPr lang="nb-NO" altLang="zh-CN" baseline="0" dirty="0" smtClean="0"/>
              <a:t> kundeklage.</a:t>
            </a:r>
          </a:p>
          <a:p>
            <a:r>
              <a:rPr lang="nb-NO" altLang="zh-CN" baseline="0" dirty="0" smtClean="0"/>
              <a:t>Det styreenheten vil legge inn feil på, er brudd, eller kortslutning mot en annen ledning. 0V, eller 5/12V er ikke akseptabelt grunnet kretsens oppbygging.</a:t>
            </a:r>
          </a:p>
          <a:p>
            <a:endParaRPr lang="nb-NO" altLang="zh-CN" baseline="0" dirty="0" smtClean="0"/>
          </a:p>
          <a:p>
            <a:r>
              <a:rPr lang="nb-NO" altLang="zh-CN" baseline="0" dirty="0" smtClean="0"/>
              <a:t>På nyere biler i dag, så har man gått over mot å bruke berøringsløse potensiometre. </a:t>
            </a:r>
            <a:endParaRPr lang="nb-NO"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230608E-6CAA-466D-908A-8A444C32A21F}" type="slidenum">
              <a:rPr lang="zh-CN" altLang="de-DE"/>
              <a:pPr/>
              <a:t>45</a:t>
            </a:fld>
            <a:endParaRPr lang="de-DE" altLang="zh-CN"/>
          </a:p>
        </p:txBody>
      </p:sp>
      <p:sp>
        <p:nvSpPr>
          <p:cNvPr id="685058" name="Rectangle 2"/>
          <p:cNvSpPr>
            <a:spLocks noGrp="1" noRot="1" noChangeAspect="1" noChangeArrowheads="1" noTextEdit="1"/>
          </p:cNvSpPr>
          <p:nvPr>
            <p:ph type="sldImg"/>
          </p:nvPr>
        </p:nvSpPr>
        <p:spPr>
          <a:ln/>
        </p:spPr>
      </p:sp>
      <p:sp>
        <p:nvSpPr>
          <p:cNvPr id="685059" name="Rectangle 3"/>
          <p:cNvSpPr>
            <a:spLocks noGrp="1" noChangeArrowheads="1"/>
          </p:cNvSpPr>
          <p:nvPr>
            <p:ph type="body" idx="1"/>
          </p:nvPr>
        </p:nvSpPr>
        <p:spPr>
          <a:xfrm>
            <a:off x="842569" y="4717138"/>
            <a:ext cx="5653620" cy="4693313"/>
          </a:xfrm>
        </p:spPr>
        <p:txBody>
          <a:bodyPr/>
          <a:lstStyle/>
          <a:p>
            <a:endParaRPr lang="nb-NO"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05D0A-E8CA-4B14-93ED-39E67DCD49B0}" type="slidenum">
              <a:rPr lang="de-DE"/>
              <a:pPr/>
              <a:t>46</a:t>
            </a:fld>
            <a:endParaRPr lang="de-DE"/>
          </a:p>
        </p:txBody>
      </p:sp>
      <p:sp>
        <p:nvSpPr>
          <p:cNvPr id="1785858" name="Rectangle 2"/>
          <p:cNvSpPr>
            <a:spLocks noGrp="1" noRot="1" noChangeAspect="1" noChangeArrowheads="1" noTextEdit="1"/>
          </p:cNvSpPr>
          <p:nvPr>
            <p:ph type="sldImg"/>
          </p:nvPr>
        </p:nvSpPr>
        <p:spPr>
          <a:xfrm>
            <a:off x="763588" y="744538"/>
            <a:ext cx="5267325" cy="3724275"/>
          </a:xfrm>
          <a:ln/>
        </p:spPr>
      </p:sp>
      <p:sp>
        <p:nvSpPr>
          <p:cNvPr id="1785859" name="Rectangle 3"/>
          <p:cNvSpPr>
            <a:spLocks noGrp="1" noChangeArrowheads="1"/>
          </p:cNvSpPr>
          <p:nvPr>
            <p:ph type="body" idx="1"/>
          </p:nvPr>
        </p:nvSpPr>
        <p:spPr>
          <a:xfrm>
            <a:off x="906039" y="4717137"/>
            <a:ext cx="4982422" cy="4469368"/>
          </a:xfrm>
        </p:spPr>
        <p:txBody>
          <a:bodyPr/>
          <a:lstStyle/>
          <a:p>
            <a:r>
              <a:rPr lang="de-AT" dirty="0"/>
              <a:t>Her </a:t>
            </a:r>
            <a:r>
              <a:rPr lang="de-AT" dirty="0" err="1"/>
              <a:t>ser</a:t>
            </a:r>
            <a:r>
              <a:rPr lang="de-AT" dirty="0"/>
              <a:t> vi </a:t>
            </a:r>
            <a:r>
              <a:rPr lang="de-AT" dirty="0" err="1"/>
              <a:t>hvordan</a:t>
            </a:r>
            <a:r>
              <a:rPr lang="de-AT" dirty="0"/>
              <a:t> </a:t>
            </a:r>
            <a:r>
              <a:rPr lang="de-AT" dirty="0" err="1"/>
              <a:t>motstanden</a:t>
            </a:r>
            <a:r>
              <a:rPr lang="de-AT" dirty="0"/>
              <a:t> </a:t>
            </a:r>
            <a:r>
              <a:rPr lang="de-AT" dirty="0" err="1"/>
              <a:t>gjennom</a:t>
            </a:r>
            <a:r>
              <a:rPr lang="de-AT" dirty="0"/>
              <a:t> </a:t>
            </a:r>
            <a:r>
              <a:rPr lang="de-AT" dirty="0" err="1"/>
              <a:t>elementet</a:t>
            </a:r>
            <a:r>
              <a:rPr lang="de-AT" dirty="0"/>
              <a:t> </a:t>
            </a:r>
            <a:r>
              <a:rPr lang="de-AT" dirty="0" err="1"/>
              <a:t>endres</a:t>
            </a:r>
            <a:r>
              <a:rPr lang="de-AT" dirty="0"/>
              <a:t> </a:t>
            </a:r>
            <a:r>
              <a:rPr lang="de-AT" dirty="0" err="1"/>
              <a:t>når</a:t>
            </a:r>
            <a:r>
              <a:rPr lang="de-AT" dirty="0"/>
              <a:t> </a:t>
            </a:r>
            <a:r>
              <a:rPr lang="de-AT" dirty="0" err="1"/>
              <a:t>temperaturen</a:t>
            </a:r>
            <a:r>
              <a:rPr lang="de-AT" dirty="0"/>
              <a:t> </a:t>
            </a:r>
            <a:r>
              <a:rPr lang="de-AT" dirty="0" err="1"/>
              <a:t>øker</a:t>
            </a:r>
            <a:r>
              <a:rPr lang="de-AT" dirty="0"/>
              <a:t>. </a:t>
            </a:r>
            <a:r>
              <a:rPr lang="de-AT" dirty="0" err="1"/>
              <a:t>Motstanden</a:t>
            </a:r>
            <a:r>
              <a:rPr lang="de-AT" dirty="0"/>
              <a:t> </a:t>
            </a:r>
            <a:r>
              <a:rPr lang="de-AT" dirty="0" err="1"/>
              <a:t>blir</a:t>
            </a:r>
            <a:r>
              <a:rPr lang="de-AT" dirty="0"/>
              <a:t> mindre </a:t>
            </a:r>
            <a:r>
              <a:rPr lang="de-AT" dirty="0" err="1"/>
              <a:t>ettersom</a:t>
            </a:r>
            <a:r>
              <a:rPr lang="de-AT" dirty="0"/>
              <a:t> </a:t>
            </a:r>
            <a:r>
              <a:rPr lang="de-AT" dirty="0" err="1"/>
              <a:t>temp</a:t>
            </a:r>
            <a:r>
              <a:rPr lang="de-AT" dirty="0"/>
              <a:t> </a:t>
            </a:r>
            <a:r>
              <a:rPr lang="de-AT" dirty="0" err="1"/>
              <a:t>øker</a:t>
            </a:r>
            <a:r>
              <a:rPr lang="de-AT" dirty="0"/>
              <a:t>.</a:t>
            </a:r>
          </a:p>
          <a:p>
            <a:r>
              <a:rPr lang="de-AT" dirty="0"/>
              <a:t>PTC </a:t>
            </a:r>
            <a:r>
              <a:rPr lang="de-AT" dirty="0" err="1"/>
              <a:t>elementet</a:t>
            </a:r>
            <a:r>
              <a:rPr lang="de-AT" dirty="0"/>
              <a:t> </a:t>
            </a:r>
            <a:r>
              <a:rPr lang="de-AT" dirty="0" err="1"/>
              <a:t>virker</a:t>
            </a:r>
            <a:r>
              <a:rPr lang="de-AT" dirty="0"/>
              <a:t> </a:t>
            </a:r>
            <a:r>
              <a:rPr lang="de-AT" dirty="0" err="1"/>
              <a:t>motsatt</a:t>
            </a:r>
            <a:r>
              <a:rPr lang="de-AT" dirty="0"/>
              <a:t> </a:t>
            </a:r>
            <a:r>
              <a:rPr lang="de-AT" dirty="0" err="1"/>
              <a:t>ved</a:t>
            </a:r>
            <a:r>
              <a:rPr lang="de-AT" dirty="0"/>
              <a:t> </a:t>
            </a:r>
            <a:r>
              <a:rPr lang="de-AT" dirty="0" err="1"/>
              <a:t>at</a:t>
            </a:r>
            <a:r>
              <a:rPr lang="de-AT" dirty="0"/>
              <a:t> </a:t>
            </a:r>
            <a:r>
              <a:rPr lang="de-AT" dirty="0" err="1"/>
              <a:t>motstanden</a:t>
            </a:r>
            <a:r>
              <a:rPr lang="de-AT" dirty="0"/>
              <a:t> </a:t>
            </a:r>
            <a:r>
              <a:rPr lang="de-AT" dirty="0" err="1"/>
              <a:t>øker</a:t>
            </a:r>
            <a:r>
              <a:rPr lang="de-AT" dirty="0"/>
              <a:t> </a:t>
            </a:r>
            <a:r>
              <a:rPr lang="de-AT" dirty="0" err="1"/>
              <a:t>ved</a:t>
            </a:r>
            <a:r>
              <a:rPr lang="de-AT" dirty="0"/>
              <a:t> </a:t>
            </a:r>
            <a:r>
              <a:rPr lang="de-AT" dirty="0" err="1"/>
              <a:t>temp</a:t>
            </a:r>
            <a:r>
              <a:rPr lang="de-AT" dirty="0"/>
              <a:t> </a:t>
            </a:r>
            <a:r>
              <a:rPr lang="de-AT" dirty="0" err="1"/>
              <a:t>stigning</a:t>
            </a:r>
            <a:r>
              <a:rPr lang="de-AT" dirty="0"/>
              <a:t>.</a:t>
            </a:r>
          </a:p>
          <a:p>
            <a:r>
              <a:rPr lang="de-AT" dirty="0" err="1"/>
              <a:t>Anvendelsesområder</a:t>
            </a:r>
            <a:r>
              <a:rPr lang="de-AT" dirty="0"/>
              <a:t>: </a:t>
            </a:r>
            <a:r>
              <a:rPr lang="de-AT" dirty="0" err="1"/>
              <a:t>kjølevannstemp</a:t>
            </a:r>
            <a:r>
              <a:rPr lang="de-AT" dirty="0"/>
              <a:t>, </a:t>
            </a:r>
            <a:r>
              <a:rPr lang="de-AT" dirty="0" err="1"/>
              <a:t>lufttemp</a:t>
            </a:r>
            <a:r>
              <a:rPr lang="de-AT" dirty="0"/>
              <a:t>, </a:t>
            </a:r>
            <a:r>
              <a:rPr lang="de-AT" dirty="0" err="1"/>
              <a:t>klima</a:t>
            </a:r>
            <a:r>
              <a:rPr lang="de-AT" dirty="0"/>
              <a:t> </a:t>
            </a:r>
            <a:r>
              <a:rPr lang="de-AT" dirty="0" err="1"/>
              <a:t>som</a:t>
            </a:r>
            <a:r>
              <a:rPr lang="de-AT" dirty="0"/>
              <a:t> </a:t>
            </a:r>
            <a:r>
              <a:rPr lang="de-AT" dirty="0" err="1"/>
              <a:t>eksempler</a:t>
            </a:r>
            <a:r>
              <a:rPr lang="de-AT" dirty="0" smtClean="0"/>
              <a:t>.</a:t>
            </a:r>
          </a:p>
          <a:p>
            <a:endParaRPr lang="de-AT" dirty="0" smtClean="0"/>
          </a:p>
          <a:p>
            <a:r>
              <a:rPr lang="de-AT" dirty="0" smtClean="0"/>
              <a:t>NTC </a:t>
            </a:r>
            <a:r>
              <a:rPr lang="de-AT" dirty="0" err="1" smtClean="0"/>
              <a:t>karakteristikken</a:t>
            </a:r>
            <a:r>
              <a:rPr lang="de-AT" dirty="0" smtClean="0"/>
              <a:t> er </a:t>
            </a:r>
            <a:r>
              <a:rPr lang="de-AT" dirty="0" err="1" smtClean="0"/>
              <a:t>nøyaktig</a:t>
            </a:r>
            <a:r>
              <a:rPr lang="de-AT" dirty="0" smtClean="0"/>
              <a:t> i de </a:t>
            </a:r>
            <a:r>
              <a:rPr lang="de-AT" dirty="0" err="1" smtClean="0"/>
              <a:t>kalde</a:t>
            </a:r>
            <a:r>
              <a:rPr lang="de-AT" dirty="0" smtClean="0"/>
              <a:t> </a:t>
            </a:r>
            <a:r>
              <a:rPr lang="de-AT" dirty="0" err="1" smtClean="0"/>
              <a:t>områdene</a:t>
            </a:r>
            <a:r>
              <a:rPr lang="de-AT" dirty="0" smtClean="0"/>
              <a:t>, </a:t>
            </a:r>
            <a:r>
              <a:rPr lang="de-AT" dirty="0" err="1" smtClean="0"/>
              <a:t>mens</a:t>
            </a:r>
            <a:r>
              <a:rPr lang="de-AT" dirty="0" smtClean="0"/>
              <a:t> PTC er </a:t>
            </a:r>
            <a:r>
              <a:rPr lang="de-AT" dirty="0" err="1" smtClean="0"/>
              <a:t>nøyaktig</a:t>
            </a:r>
            <a:r>
              <a:rPr lang="de-AT" dirty="0" smtClean="0"/>
              <a:t> i de </a:t>
            </a:r>
            <a:r>
              <a:rPr lang="de-AT" dirty="0" err="1" smtClean="0"/>
              <a:t>varme</a:t>
            </a:r>
            <a:r>
              <a:rPr lang="de-AT" dirty="0" smtClean="0"/>
              <a:t> </a:t>
            </a:r>
            <a:r>
              <a:rPr lang="de-AT" dirty="0" err="1" smtClean="0"/>
              <a:t>områdene</a:t>
            </a:r>
            <a:r>
              <a:rPr lang="de-AT" dirty="0" smtClean="0"/>
              <a:t>.</a:t>
            </a:r>
            <a:r>
              <a:rPr lang="de-AT" baseline="0" dirty="0" smtClean="0"/>
              <a:t> </a:t>
            </a:r>
            <a:r>
              <a:rPr lang="de-AT" baseline="0" dirty="0" err="1" smtClean="0"/>
              <a:t>Derfor</a:t>
            </a:r>
            <a:r>
              <a:rPr lang="de-AT" baseline="0" dirty="0" smtClean="0"/>
              <a:t> </a:t>
            </a:r>
            <a:r>
              <a:rPr lang="de-AT" baseline="0" dirty="0" err="1" smtClean="0"/>
              <a:t>brukes</a:t>
            </a:r>
            <a:r>
              <a:rPr lang="de-AT" baseline="0" dirty="0" smtClean="0"/>
              <a:t> de i </a:t>
            </a:r>
            <a:r>
              <a:rPr lang="de-AT" baseline="0" dirty="0" err="1" smtClean="0"/>
              <a:t>ulike</a:t>
            </a:r>
            <a:r>
              <a:rPr lang="de-AT" baseline="0" dirty="0" smtClean="0"/>
              <a:t> </a:t>
            </a:r>
            <a:r>
              <a:rPr lang="de-AT" baseline="0" dirty="0" err="1" smtClean="0"/>
              <a:t>deler</a:t>
            </a:r>
            <a:r>
              <a:rPr lang="de-AT" baseline="0" dirty="0" smtClean="0"/>
              <a:t> </a:t>
            </a:r>
            <a:r>
              <a:rPr lang="de-AT" baseline="0" dirty="0" err="1" smtClean="0"/>
              <a:t>av</a:t>
            </a:r>
            <a:r>
              <a:rPr lang="de-AT" baseline="0" dirty="0" smtClean="0"/>
              <a:t> </a:t>
            </a:r>
            <a:r>
              <a:rPr lang="de-AT" baseline="0" dirty="0" err="1" smtClean="0"/>
              <a:t>bilens</a:t>
            </a:r>
            <a:r>
              <a:rPr lang="de-AT" baseline="0" dirty="0" smtClean="0"/>
              <a:t> </a:t>
            </a:r>
            <a:r>
              <a:rPr lang="de-AT" baseline="0" dirty="0" err="1" smtClean="0"/>
              <a:t>system</a:t>
            </a:r>
            <a:r>
              <a:rPr lang="de-AT" baseline="0" dirty="0" smtClean="0"/>
              <a:t>.</a:t>
            </a:r>
            <a:endParaRPr lang="de-AT" dirty="0"/>
          </a:p>
          <a:p>
            <a:endParaRPr lang="de-AT" dirty="0"/>
          </a:p>
          <a:p>
            <a:endParaRPr lang="de-AT" dirty="0"/>
          </a:p>
          <a:p>
            <a:endParaRPr lang="de-DE" dirty="0"/>
          </a:p>
          <a:p>
            <a:endParaRPr lang="de-DE" dirty="0"/>
          </a:p>
          <a:p>
            <a:endParaRPr lang="de-DE" dirty="0"/>
          </a:p>
          <a:p>
            <a:endParaRPr lang="de-DE" dirty="0"/>
          </a:p>
          <a:p>
            <a:endParaRPr lang="de-D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PWM =</a:t>
            </a:r>
            <a:r>
              <a:rPr lang="nb-NO" baseline="0" dirty="0" smtClean="0"/>
              <a:t> Puls </a:t>
            </a:r>
            <a:r>
              <a:rPr lang="nb-NO" baseline="0" dirty="0" err="1" smtClean="0"/>
              <a:t>width</a:t>
            </a:r>
            <a:r>
              <a:rPr lang="nb-NO" baseline="0" dirty="0" smtClean="0"/>
              <a:t> </a:t>
            </a:r>
            <a:r>
              <a:rPr lang="nb-NO" baseline="0" dirty="0" err="1" smtClean="0"/>
              <a:t>modulation</a:t>
            </a:r>
            <a:r>
              <a:rPr lang="nb-NO" baseline="0" dirty="0" smtClean="0"/>
              <a:t> = Pulsvidde modulert signal.</a:t>
            </a:r>
          </a:p>
          <a:p>
            <a:endParaRPr lang="nb-NO" baseline="0" dirty="0" smtClean="0"/>
          </a:p>
          <a:p>
            <a:r>
              <a:rPr lang="nb-NO" baseline="0" dirty="0" smtClean="0"/>
              <a:t>Det er bredden på pulsen, som forteller styreenheten om hva den skal forholde seg til.</a:t>
            </a:r>
          </a:p>
          <a:p>
            <a:endParaRPr lang="nb-NO" baseline="0" dirty="0" smtClean="0"/>
          </a:p>
          <a:p>
            <a:r>
              <a:rPr lang="nb-NO" baseline="0" dirty="0" smtClean="0"/>
              <a:t>Det er en sensor, som vi finner i ulike varianter. Noen er montert internt i styreenheten. Eksempelvis der det går en </a:t>
            </a:r>
            <a:r>
              <a:rPr lang="nb-NO" baseline="0" dirty="0" err="1" smtClean="0"/>
              <a:t>vacuumslange</a:t>
            </a:r>
            <a:r>
              <a:rPr lang="nb-NO" baseline="0" dirty="0" smtClean="0"/>
              <a:t> fra manifolden og til motorstyreenheten.</a:t>
            </a:r>
          </a:p>
          <a:p>
            <a:r>
              <a:rPr lang="nb-NO" baseline="0" dirty="0" smtClean="0"/>
              <a:t>Eller komponenten er som den vi ser i bildet, med integrert styring av signalet, som igjen overføres motorstyreenheten via en ledning.</a:t>
            </a:r>
          </a:p>
          <a:p>
            <a:endParaRPr lang="nb-NO" baseline="0" dirty="0" smtClean="0"/>
          </a:p>
          <a:p>
            <a:r>
              <a:rPr lang="nb-NO" baseline="0" dirty="0" smtClean="0"/>
              <a:t>Og signalet vil øke bredden, som vist i bildet over «PWM», når trykket stiger/</a:t>
            </a:r>
            <a:r>
              <a:rPr lang="nb-NO" baseline="0" dirty="0" err="1" smtClean="0"/>
              <a:t>vacuum</a:t>
            </a:r>
            <a:r>
              <a:rPr lang="nb-NO" baseline="0" dirty="0" smtClean="0"/>
              <a:t> øker. Jo høyere trykk, eller jo høyere </a:t>
            </a:r>
            <a:r>
              <a:rPr lang="nb-NO" baseline="0" dirty="0" err="1" smtClean="0"/>
              <a:t>vacuum</a:t>
            </a:r>
            <a:r>
              <a:rPr lang="nb-NO" baseline="0" dirty="0" smtClean="0"/>
              <a:t>, desto bredere blir pulsen. </a:t>
            </a:r>
          </a:p>
          <a:p>
            <a:r>
              <a:rPr lang="nb-NO" baseline="0" dirty="0" smtClean="0"/>
              <a:t>Vi kan også finne dette signalet, som en Er/</a:t>
            </a:r>
            <a:r>
              <a:rPr lang="nb-NO" baseline="0" dirty="0" err="1" smtClean="0"/>
              <a:t>måleverdi</a:t>
            </a:r>
            <a:r>
              <a:rPr lang="nb-NO" baseline="0" dirty="0" smtClean="0"/>
              <a:t> i en tester.</a:t>
            </a:r>
          </a:p>
          <a:p>
            <a:endParaRPr lang="nb-NO" baseline="0" dirty="0" smtClean="0"/>
          </a:p>
          <a:p>
            <a:r>
              <a:rPr lang="nb-NO" baseline="0" dirty="0" err="1" smtClean="0"/>
              <a:t>Evt</a:t>
            </a:r>
            <a:r>
              <a:rPr lang="nb-NO" baseline="0" dirty="0" smtClean="0"/>
              <a:t> </a:t>
            </a:r>
            <a:r>
              <a:rPr lang="nb-NO" baseline="0" dirty="0" err="1" smtClean="0"/>
              <a:t>feillagre</a:t>
            </a:r>
            <a:r>
              <a:rPr lang="nb-NO" baseline="0" dirty="0" smtClean="0"/>
              <a:t> i forbindelse med denne sensoren, er sett i sammenheng med turtallet og </a:t>
            </a:r>
            <a:r>
              <a:rPr lang="nb-NO" baseline="0" dirty="0" err="1" smtClean="0"/>
              <a:t>gassspjeldets</a:t>
            </a:r>
            <a:r>
              <a:rPr lang="nb-NO" baseline="0" dirty="0" smtClean="0"/>
              <a:t> stilling. Det ligger da programmerte verdier i styreenheten, der disse 3 verdier må stå i samsvar med hverandre. X antall sekunder med urealistiske verdier vil lage feilminne.</a:t>
            </a:r>
          </a:p>
        </p:txBody>
      </p:sp>
      <p:sp>
        <p:nvSpPr>
          <p:cNvPr id="4" name="Plassholder for dato 3"/>
          <p:cNvSpPr>
            <a:spLocks noGrp="1"/>
          </p:cNvSpPr>
          <p:nvPr>
            <p:ph type="dt" idx="10"/>
          </p:nvPr>
        </p:nvSpPr>
        <p:spPr/>
        <p:txBody>
          <a:bodyPr/>
          <a:lstStyle/>
          <a:p>
            <a:fld id="{49C40BBD-ECEC-4788-B173-14DCD109A6DB}"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47</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1935940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datum 3"/>
          <p:cNvSpPr>
            <a:spLocks noGrp="1"/>
          </p:cNvSpPr>
          <p:nvPr>
            <p:ph type="dt" idx="10"/>
          </p:nvPr>
        </p:nvSpPr>
        <p:spPr/>
        <p:txBody>
          <a:bodyPr/>
          <a:lstStyle/>
          <a:p>
            <a:fld id="{F21C9A6B-306C-449C-801E-24FFAAC050EF}" type="datetime1">
              <a:rPr lang="sv-SE" smtClean="0"/>
              <a:t>2015-01-22</a:t>
            </a:fld>
            <a:endParaRPr lang="sv-SE" dirty="0"/>
          </a:p>
        </p:txBody>
      </p:sp>
      <p:sp>
        <p:nvSpPr>
          <p:cNvPr id="5" name="Platshållare för bildnummer 4"/>
          <p:cNvSpPr>
            <a:spLocks noGrp="1"/>
          </p:cNvSpPr>
          <p:nvPr>
            <p:ph type="sldNum" sz="quarter" idx="11"/>
          </p:nvPr>
        </p:nvSpPr>
        <p:spPr/>
        <p:txBody>
          <a:bodyPr/>
          <a:lstStyle/>
          <a:p>
            <a:fld id="{8FDE21E7-E8BE-4530-B743-89E790948AAA}" type="slidenum">
              <a:rPr lang="sv-SE" smtClean="0"/>
              <a:pPr/>
              <a:t>48</a:t>
            </a:fld>
            <a:endParaRPr lang="sv-SE"/>
          </a:p>
        </p:txBody>
      </p:sp>
      <p:sp>
        <p:nvSpPr>
          <p:cNvPr id="6" name="Platshållare för sidhuvud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273272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Hva er en </a:t>
            </a:r>
            <a:r>
              <a:rPr lang="nb-NO" dirty="0" err="1" smtClean="0"/>
              <a:t>aktuator</a:t>
            </a:r>
            <a:r>
              <a:rPr lang="nb-NO" dirty="0" smtClean="0"/>
              <a:t>?</a:t>
            </a:r>
          </a:p>
          <a:p>
            <a:r>
              <a:rPr lang="nb-NO" b="1" u="sng" dirty="0" err="1" smtClean="0"/>
              <a:t>Aktuator</a:t>
            </a:r>
            <a:r>
              <a:rPr lang="nb-NO" b="1" u="sng" baseline="0" dirty="0" smtClean="0"/>
              <a:t> = Komponent, som omdanner en elektrisk strøm til en mekanisk bevegelse.</a:t>
            </a:r>
            <a:endParaRPr lang="nb-NO" b="1" u="sng" dirty="0" smtClean="0"/>
          </a:p>
          <a:p>
            <a:endParaRPr lang="nb-NO" dirty="0" smtClean="0"/>
          </a:p>
          <a:p>
            <a:r>
              <a:rPr lang="nb-NO" dirty="0" smtClean="0"/>
              <a:t>Hvilke type </a:t>
            </a:r>
            <a:r>
              <a:rPr lang="nb-NO" dirty="0" err="1" smtClean="0"/>
              <a:t>aktuatorer</a:t>
            </a:r>
            <a:r>
              <a:rPr lang="nb-NO" dirty="0" smtClean="0"/>
              <a:t> har vi på bilene</a:t>
            </a:r>
            <a:r>
              <a:rPr lang="nb-NO" baseline="0" dirty="0" smtClean="0"/>
              <a:t>?</a:t>
            </a:r>
          </a:p>
          <a:p>
            <a:endParaRPr lang="nb-NO" baseline="0" dirty="0" smtClean="0"/>
          </a:p>
          <a:p>
            <a:r>
              <a:rPr lang="nb-NO" baseline="0" dirty="0" smtClean="0"/>
              <a:t>Og hvordan kan man kontrollere dem</a:t>
            </a:r>
            <a:r>
              <a:rPr lang="nb-NO" baseline="0" dirty="0" smtClean="0"/>
              <a:t>?</a:t>
            </a:r>
          </a:p>
          <a:p>
            <a:endParaRPr lang="nb-NO" baseline="0" dirty="0" smtClean="0"/>
          </a:p>
          <a:p>
            <a:r>
              <a:rPr lang="nb-NO" b="1" baseline="0" dirty="0" smtClean="0"/>
              <a:t>Bildet illustrerer hvordan vi vi av ulike muligheter forskjellige testere gir oss, kan eliminere bort deler av ett ledningsnett i forbindelse med fysiske målinger man etter hvert må utføre.</a:t>
            </a:r>
            <a:endParaRPr lang="nb-NO" b="1" dirty="0"/>
          </a:p>
        </p:txBody>
      </p:sp>
      <p:sp>
        <p:nvSpPr>
          <p:cNvPr id="4" name="Plassholder for dato 3"/>
          <p:cNvSpPr>
            <a:spLocks noGrp="1"/>
          </p:cNvSpPr>
          <p:nvPr>
            <p:ph type="dt" idx="10"/>
          </p:nvPr>
        </p:nvSpPr>
        <p:spPr/>
        <p:txBody>
          <a:bodyPr/>
          <a:lstStyle/>
          <a:p>
            <a:fld id="{F896A755-C6F2-4539-940D-9A78BD2B600A}"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49</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468589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eksempler på ulike </a:t>
            </a:r>
            <a:r>
              <a:rPr lang="nb-NO" dirty="0" err="1" smtClean="0"/>
              <a:t>aktuatorer</a:t>
            </a:r>
            <a:r>
              <a:rPr lang="nb-NO" dirty="0" smtClean="0"/>
              <a:t>.</a:t>
            </a:r>
          </a:p>
          <a:p>
            <a:endParaRPr lang="nb-NO" dirty="0" smtClean="0"/>
          </a:p>
          <a:p>
            <a:r>
              <a:rPr lang="nb-NO" dirty="0" smtClean="0"/>
              <a:t>De kan </a:t>
            </a:r>
            <a:r>
              <a:rPr lang="nb-NO" dirty="0" smtClean="0"/>
              <a:t>kontrolleres </a:t>
            </a:r>
            <a:r>
              <a:rPr lang="nb-NO" dirty="0" smtClean="0"/>
              <a:t>via komponenttester</a:t>
            </a:r>
            <a:r>
              <a:rPr lang="nb-NO" baseline="0" dirty="0" smtClean="0"/>
              <a:t> via tester.</a:t>
            </a:r>
          </a:p>
          <a:p>
            <a:endParaRPr lang="nb-NO" baseline="0" dirty="0" smtClean="0"/>
          </a:p>
          <a:p>
            <a:r>
              <a:rPr lang="nb-NO" baseline="0" dirty="0" smtClean="0"/>
              <a:t>Noen </a:t>
            </a:r>
            <a:r>
              <a:rPr lang="nb-NO" baseline="0" dirty="0" err="1" smtClean="0"/>
              <a:t>aktuatorer</a:t>
            </a:r>
            <a:r>
              <a:rPr lang="nb-NO" baseline="0" dirty="0" smtClean="0"/>
              <a:t> vil man </a:t>
            </a:r>
            <a:r>
              <a:rPr lang="nb-NO" b="1" u="sng" baseline="0" dirty="0" smtClean="0"/>
              <a:t>KUN</a:t>
            </a:r>
            <a:r>
              <a:rPr lang="nb-NO" baseline="0" dirty="0" smtClean="0"/>
              <a:t> kunne høre, men det vil ikke nødvendigvis si, at de er i orden!</a:t>
            </a:r>
          </a:p>
          <a:p>
            <a:r>
              <a:rPr lang="nb-NO" baseline="0" dirty="0" smtClean="0"/>
              <a:t>En </a:t>
            </a:r>
            <a:r>
              <a:rPr lang="nb-NO" baseline="0" dirty="0" err="1" smtClean="0"/>
              <a:t>aktuatortest</a:t>
            </a:r>
            <a:r>
              <a:rPr lang="nb-NO" baseline="0" dirty="0" smtClean="0"/>
              <a:t>, som vil kunne være tydelig, er det vi kan se og høre. Eksempelvis at vi aktiverer baklukelås for </a:t>
            </a:r>
            <a:r>
              <a:rPr lang="nb-NO" baseline="0" dirty="0" err="1" smtClean="0"/>
              <a:t>opplåsning</a:t>
            </a:r>
            <a:r>
              <a:rPr lang="nb-NO" baseline="0" dirty="0" smtClean="0"/>
              <a:t>. Vi hører en lyd, og bakluken kan så åpnes. Eller vi aktiverer ett lys, som vi så ser lyser.</a:t>
            </a:r>
          </a:p>
          <a:p>
            <a:endParaRPr lang="nb-NO" baseline="0" dirty="0" smtClean="0"/>
          </a:p>
          <a:p>
            <a:r>
              <a:rPr lang="nb-NO" baseline="0" dirty="0" smtClean="0"/>
              <a:t>Noen systemer vil kun gi en lyd fra seg. Som eksempelvis en ventil og ett rele. At vi hører en lyd, forteller oss kun, at det ikke er brudd fra styreenheten frem til </a:t>
            </a:r>
            <a:r>
              <a:rPr lang="nb-NO" baseline="0" dirty="0" err="1" smtClean="0"/>
              <a:t>aktuatoren</a:t>
            </a:r>
            <a:r>
              <a:rPr lang="nb-NO" baseline="0" dirty="0" smtClean="0"/>
              <a:t>.</a:t>
            </a:r>
          </a:p>
          <a:p>
            <a:r>
              <a:rPr lang="nb-NO" baseline="0" dirty="0" smtClean="0"/>
              <a:t>Ett rele, kan gi lyd, men kontaktene inne i releet kan være så skadet, at motstanden i releet er så stort, at strømmen ikke blir stor nok til å drifte det, som releet skal drifte.</a:t>
            </a:r>
          </a:p>
          <a:p>
            <a:endParaRPr lang="nb-NO" baseline="0" dirty="0" smtClean="0"/>
          </a:p>
          <a:p>
            <a:r>
              <a:rPr lang="nb-NO" baseline="0" dirty="0" smtClean="0"/>
              <a:t>Så vi må tenke oss godt om, før vi slår fast at </a:t>
            </a:r>
            <a:r>
              <a:rPr lang="nb-NO" baseline="0" dirty="0" err="1" smtClean="0"/>
              <a:t>aktuatortesten</a:t>
            </a:r>
            <a:r>
              <a:rPr lang="nb-NO" baseline="0" dirty="0" smtClean="0"/>
              <a:t> friskmelder ett system.</a:t>
            </a:r>
            <a:endParaRPr lang="nb-NO" dirty="0"/>
          </a:p>
        </p:txBody>
      </p:sp>
      <p:sp>
        <p:nvSpPr>
          <p:cNvPr id="4" name="Plassholder for dato 3"/>
          <p:cNvSpPr>
            <a:spLocks noGrp="1"/>
          </p:cNvSpPr>
          <p:nvPr>
            <p:ph type="dt" idx="10"/>
          </p:nvPr>
        </p:nvSpPr>
        <p:spPr/>
        <p:txBody>
          <a:bodyPr/>
          <a:lstStyle/>
          <a:p>
            <a:fld id="{1043219B-E9B3-4152-89B5-161E6F7CEB61}" type="datetime1">
              <a:rPr lang="sv-SE" smtClean="0"/>
              <a:t>2015-01-22</a:t>
            </a:fld>
            <a:endParaRPr lang="sv-SE" dirty="0"/>
          </a:p>
        </p:txBody>
      </p:sp>
      <p:sp>
        <p:nvSpPr>
          <p:cNvPr id="5" name="Plassholder for lysbildenummer 4"/>
          <p:cNvSpPr>
            <a:spLocks noGrp="1"/>
          </p:cNvSpPr>
          <p:nvPr>
            <p:ph type="sldNum" sz="quarter" idx="11"/>
          </p:nvPr>
        </p:nvSpPr>
        <p:spPr/>
        <p:txBody>
          <a:bodyPr/>
          <a:lstStyle/>
          <a:p>
            <a:fld id="{8FDE21E7-E8BE-4530-B743-89E790948AAA}" type="slidenum">
              <a:rPr lang="sv-SE" smtClean="0"/>
              <a:pPr/>
              <a:t>50</a:t>
            </a:fld>
            <a:endParaRPr lang="sv-SE"/>
          </a:p>
        </p:txBody>
      </p:sp>
      <p:sp>
        <p:nvSpPr>
          <p:cNvPr id="6" name="Plassholder for topptekst 5"/>
          <p:cNvSpPr>
            <a:spLocks noGrp="1"/>
          </p:cNvSpPr>
          <p:nvPr>
            <p:ph type="hdr" sz="quarter" idx="12"/>
          </p:nvPr>
        </p:nvSpPr>
        <p:spPr/>
        <p:txBody>
          <a:bodyPr/>
          <a:lstStyle/>
          <a:p>
            <a:r>
              <a:rPr lang="sv-SE" smtClean="0"/>
              <a:t>Kurstitel</a:t>
            </a:r>
            <a:endParaRPr lang="sv-SE" dirty="0"/>
          </a:p>
        </p:txBody>
      </p:sp>
    </p:spTree>
    <p:extLst>
      <p:ext uri="{BB962C8B-B14F-4D97-AF65-F5344CB8AC3E}">
        <p14:creationId xmlns:p14="http://schemas.microsoft.com/office/powerpoint/2010/main" val="374977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2D7C278E-AEB9-457D-9B4C-F0D4400049F0}" type="slidenum">
              <a:rPr lang="zh-CN" altLang="de-DE"/>
              <a:pPr/>
              <a:t>7</a:t>
            </a:fld>
            <a:endParaRPr lang="de-DE" altLang="zh-CN"/>
          </a:p>
        </p:txBody>
      </p:sp>
      <p:sp>
        <p:nvSpPr>
          <p:cNvPr id="573442" name="Rectangle 2"/>
          <p:cNvSpPr>
            <a:spLocks noGrp="1" noRot="1" noChangeAspect="1" noChangeArrowheads="1" noTextEdit="1"/>
          </p:cNvSpPr>
          <p:nvPr>
            <p:ph type="sldImg"/>
          </p:nvPr>
        </p:nvSpPr>
        <p:spPr>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9CA45445-161F-4B2D-94EE-545244BA2CB6}" type="slidenum">
              <a:rPr lang="zh-CN" altLang="de-DE"/>
              <a:pPr/>
              <a:t>8</a:t>
            </a:fld>
            <a:endParaRPr lang="de-DE" altLang="zh-CN"/>
          </a:p>
        </p:txBody>
      </p:sp>
      <p:sp>
        <p:nvSpPr>
          <p:cNvPr id="585730" name="Rectangle 2"/>
          <p:cNvSpPr>
            <a:spLocks noGrp="1" noRot="1" noChangeAspect="1" noChangeArrowheads="1" noTextEdit="1"/>
          </p:cNvSpPr>
          <p:nvPr>
            <p:ph type="sldImg"/>
          </p:nvPr>
        </p:nvSpPr>
        <p:spPr>
          <a:xfrm>
            <a:off x="766763" y="744538"/>
            <a:ext cx="5262562" cy="3722687"/>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E7298AE-F123-45C4-B4AC-7C051AD25071}" type="slidenum">
              <a:rPr lang="zh-CN" altLang="de-DE"/>
              <a:pPr/>
              <a:t>9</a:t>
            </a:fld>
            <a:endParaRPr lang="de-DE" altLang="zh-CN"/>
          </a:p>
        </p:txBody>
      </p:sp>
      <p:sp>
        <p:nvSpPr>
          <p:cNvPr id="587780" name="Rectangle 4"/>
          <p:cNvSpPr>
            <a:spLocks noGrp="1" noRot="1" noChangeAspect="1" noChangeArrowheads="1" noTextEdit="1"/>
          </p:cNvSpPr>
          <p:nvPr>
            <p:ph type="sldImg"/>
          </p:nvPr>
        </p:nvSpPr>
        <p:spPr>
          <a:ln/>
        </p:spPr>
      </p:sp>
      <p:sp>
        <p:nvSpPr>
          <p:cNvPr id="587781" name="Rectangle 5"/>
          <p:cNvSpPr>
            <a:spLocks noGrp="1" noChangeArrowheads="1"/>
          </p:cNvSpPr>
          <p:nvPr>
            <p:ph type="body" idx="1"/>
          </p:nvPr>
        </p:nvSpPr>
        <p:spPr/>
        <p:txBody>
          <a:bodyPr/>
          <a:lstStyle/>
          <a:p>
            <a:r>
              <a:rPr lang="nb-NO" altLang="zh-CN" dirty="0" smtClean="0"/>
              <a:t>Tenk på kundens</a:t>
            </a:r>
            <a:r>
              <a:rPr lang="nb-NO" altLang="zh-CN" baseline="0" dirty="0" smtClean="0"/>
              <a:t> </a:t>
            </a:r>
            <a:r>
              <a:rPr lang="nb-NO" altLang="zh-CN" dirty="0" smtClean="0"/>
              <a:t>mobilitet </a:t>
            </a:r>
            <a:r>
              <a:rPr lang="nb-NO" altLang="zh-CN" dirty="0"/>
              <a:t>når bilen er på verkstedet. Kundens mobilitet er ofte avgjørende for om bedriften får reparasjonsordren og er derfor viktig for omsetningen.</a:t>
            </a:r>
          </a:p>
          <a:p>
            <a:r>
              <a:rPr lang="nb-NO" altLang="zh-CN" dirty="0"/>
              <a:t>Reklamasjoner skal alltid behandles med høy prioritet. En reklamasjon er like viktig som en reparasjonsordre. (Det koster mer å skaffe en ny kunde gjennom reklame enn å beholde en eksisterende kunde!)</a:t>
            </a:r>
            <a:endParaRPr lang="de-DE"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0CFAAA3-816D-40ED-8D23-135FE8A00FC8}" type="slidenum">
              <a:rPr lang="zh-CN" altLang="de-DE"/>
              <a:pPr/>
              <a:t>10</a:t>
            </a:fld>
            <a:endParaRPr lang="de-DE" altLang="zh-CN"/>
          </a:p>
        </p:txBody>
      </p:sp>
      <p:sp>
        <p:nvSpPr>
          <p:cNvPr id="583682" name="Rectangle 2"/>
          <p:cNvSpPr>
            <a:spLocks noGrp="1" noRot="1" noChangeAspect="1" noChangeArrowheads="1" noTextEdit="1"/>
          </p:cNvSpPr>
          <p:nvPr>
            <p:ph type="sldImg"/>
          </p:nvPr>
        </p:nvSpPr>
        <p:spPr>
          <a:xfrm>
            <a:off x="766763" y="744538"/>
            <a:ext cx="5262562" cy="3722687"/>
          </a:xfrm>
          <a:ln/>
        </p:spPr>
      </p:sp>
      <p:sp>
        <p:nvSpPr>
          <p:cNvPr id="583684" name="Rectangle 4"/>
          <p:cNvSpPr>
            <a:spLocks noGrp="1" noChangeArrowheads="1"/>
          </p:cNvSpPr>
          <p:nvPr>
            <p:ph type="body" idx="1"/>
          </p:nvPr>
        </p:nvSpPr>
        <p:spPr/>
        <p:txBody>
          <a:bodyPr/>
          <a:lstStyle/>
          <a:p>
            <a:r>
              <a:rPr lang="nb-NO" dirty="0" smtClean="0"/>
              <a:t>Dette er ett</a:t>
            </a:r>
            <a:r>
              <a:rPr lang="nb-NO" baseline="0" dirty="0" smtClean="0"/>
              <a:t> forslag til å kunne komme i mål, med en feilsøkingsprosess.</a:t>
            </a:r>
          </a:p>
          <a:p>
            <a:endParaRPr lang="nb-NO" baseline="0" dirty="0" smtClean="0"/>
          </a:p>
          <a:p>
            <a:r>
              <a:rPr lang="nb-NO" baseline="0" dirty="0" smtClean="0"/>
              <a:t>Avhengig av type feil, så vil rekkefølgen kunne endres.</a:t>
            </a:r>
            <a:endParaRPr lang="nb-NO"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0A0DC7C1-D662-4540-BB0D-62ED67A3B3BA}" type="slidenum">
              <a:rPr lang="zh-CN" altLang="de-DE"/>
              <a:pPr/>
              <a:t>11</a:t>
            </a:fld>
            <a:endParaRPr lang="de-DE" altLang="zh-CN"/>
          </a:p>
        </p:txBody>
      </p:sp>
      <p:sp>
        <p:nvSpPr>
          <p:cNvPr id="581634" name="Rectangle 2"/>
          <p:cNvSpPr>
            <a:spLocks noGrp="1" noRot="1" noChangeAspect="1" noChangeArrowheads="1" noTextEdit="1"/>
          </p:cNvSpPr>
          <p:nvPr>
            <p:ph type="sldImg"/>
          </p:nvPr>
        </p:nvSpPr>
        <p:spPr>
          <a:xfrm>
            <a:off x="766763" y="744538"/>
            <a:ext cx="5262562" cy="3722687"/>
          </a:xfrm>
          <a:ln/>
        </p:spPr>
      </p:sp>
      <p:sp>
        <p:nvSpPr>
          <p:cNvPr id="2" name="Plassholder for notater 1"/>
          <p:cNvSpPr>
            <a:spLocks noGrp="1"/>
          </p:cNvSpPr>
          <p:nvPr>
            <p:ph type="body" idx="1"/>
          </p:nvPr>
        </p:nvSpPr>
        <p:spPr/>
        <p:txBody>
          <a:bodyPr/>
          <a:lstStyle/>
          <a:p>
            <a:r>
              <a:rPr lang="nb-NO" dirty="0" smtClean="0"/>
              <a:t>Her er det noen påstander, som noen sikkert har spørsmål rundt!</a:t>
            </a:r>
          </a:p>
          <a:p>
            <a:endParaRPr lang="nb-NO" dirty="0" smtClean="0"/>
          </a:p>
          <a:p>
            <a:r>
              <a:rPr lang="nb-NO" dirty="0" smtClean="0"/>
              <a:t>Hvorfor være tilkoblet lader?</a:t>
            </a:r>
          </a:p>
          <a:p>
            <a:r>
              <a:rPr lang="nb-NO" dirty="0" smtClean="0"/>
              <a:t> Fordi ved lengre feilsøking, så vil man måtte ha tenning aktivert. Og med den høye utladingen man da har, så blir batteriet for dårlig, og det lager flere feil, som kan forvirre, om man ikke er klar over hva som skjer.</a:t>
            </a:r>
          </a:p>
          <a:p>
            <a:endParaRPr lang="nb-NO" dirty="0" smtClean="0"/>
          </a:p>
          <a:p>
            <a:r>
              <a:rPr lang="nb-NO" dirty="0" smtClean="0"/>
              <a:t>Hvorfor ikke trekke ut sikringer?</a:t>
            </a:r>
          </a:p>
          <a:p>
            <a:r>
              <a:rPr lang="nb-NO" dirty="0" smtClean="0"/>
              <a:t>Når sikringer trekkes ut, så vil de når de settes på plass igjen kunne aktivere en styreenhet, som igjen vil</a:t>
            </a:r>
            <a:r>
              <a:rPr lang="nb-NO" baseline="0" dirty="0" smtClean="0"/>
              <a:t> holde nettverket våkent en lengre periode igjen. </a:t>
            </a:r>
          </a:p>
          <a:p>
            <a:endParaRPr lang="nb-NO" baseline="0" dirty="0" smtClean="0"/>
          </a:p>
          <a:p>
            <a:r>
              <a:rPr lang="nb-NO" baseline="0" dirty="0" smtClean="0"/>
              <a:t>Hvorfor ikke koble fra stikkere?</a:t>
            </a:r>
          </a:p>
          <a:p>
            <a:r>
              <a:rPr lang="nb-NO" baseline="0" dirty="0" smtClean="0"/>
              <a:t>Ved periodiske feil, så kan det være at ved å trekke ut en stikker, så blir kontakten midlertidig god igjen, og man finner ikke feilen. Men den kommer nok raskt tilbake, etter at kunden har fått bilen tilbake.</a:t>
            </a:r>
            <a:endParaRPr lang="nb-NO"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Rektangel 9"/>
          <p:cNvSpPr/>
          <p:nvPr userDrawn="1"/>
        </p:nvSpPr>
        <p:spPr>
          <a:xfrm>
            <a:off x="0" y="6660951"/>
            <a:ext cx="10693399" cy="90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sv-SE" dirty="0"/>
          </a:p>
        </p:txBody>
      </p:sp>
      <p:sp>
        <p:nvSpPr>
          <p:cNvPr id="2" name="Rubrik 1"/>
          <p:cNvSpPr>
            <a:spLocks noGrp="1"/>
          </p:cNvSpPr>
          <p:nvPr>
            <p:ph type="ctrTitle" hasCustomPrompt="1"/>
          </p:nvPr>
        </p:nvSpPr>
        <p:spPr>
          <a:xfrm>
            <a:off x="629964" y="5772673"/>
            <a:ext cx="9469264" cy="960286"/>
          </a:xfrm>
        </p:spPr>
        <p:txBody>
          <a:bodyPr anchor="ctr" anchorCtr="0">
            <a:noAutofit/>
          </a:bodyPr>
          <a:lstStyle>
            <a:lvl1pPr algn="l">
              <a:defRPr sz="2800" cap="all" baseline="0">
                <a:solidFill>
                  <a:schemeClr val="tx1"/>
                </a:solidFill>
              </a:defRPr>
            </a:lvl1pPr>
          </a:lstStyle>
          <a:p>
            <a:r>
              <a:rPr lang="sv-SE" dirty="0" err="1" smtClean="0"/>
              <a:t>KurSbenämninG</a:t>
            </a:r>
            <a:endParaRPr lang="sv-SE" dirty="0"/>
          </a:p>
        </p:txBody>
      </p:sp>
      <p:sp>
        <p:nvSpPr>
          <p:cNvPr id="12" name="Rubrik 1"/>
          <p:cNvSpPr txBox="1">
            <a:spLocks/>
          </p:cNvSpPr>
          <p:nvPr userDrawn="1"/>
        </p:nvSpPr>
        <p:spPr>
          <a:xfrm>
            <a:off x="612280" y="7092999"/>
            <a:ext cx="6336705" cy="357814"/>
          </a:xfrm>
          <a:prstGeom prst="rect">
            <a:avLst/>
          </a:prstGeom>
        </p:spPr>
        <p:txBody>
          <a:bodyPr vert="horz" lIns="104287" tIns="52144" rIns="104287" bIns="52144" rtlCol="0" anchor="ctr" anchorCtr="0">
            <a:normAutofit/>
          </a:bodyPr>
          <a:lstStyle>
            <a:lvl1pPr algn="ctr" defTabSz="9144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l"/>
            <a:fld id="{D0C33F4C-CC1C-4CEE-B6CC-1A410AE7E6FD}" type="datetime1">
              <a:rPr lang="sv-SE" sz="1600" b="0" smtClean="0">
                <a:solidFill>
                  <a:schemeClr val="tx1"/>
                </a:solidFill>
              </a:rPr>
              <a:pPr algn="l"/>
              <a:t>2015-01-22</a:t>
            </a:fld>
            <a:endParaRPr lang="sv-SE" sz="1600" b="0" dirty="0">
              <a:solidFill>
                <a:schemeClr val="tx1"/>
              </a:solidFill>
            </a:endParaRPr>
          </a:p>
        </p:txBody>
      </p:sp>
      <p:sp>
        <p:nvSpPr>
          <p:cNvPr id="13" name="Platshållare för innehåll 2"/>
          <p:cNvSpPr>
            <a:spLocks noGrp="1"/>
          </p:cNvSpPr>
          <p:nvPr>
            <p:ph idx="1" hasCustomPrompt="1"/>
          </p:nvPr>
        </p:nvSpPr>
        <p:spPr>
          <a:xfrm>
            <a:off x="624786" y="6732959"/>
            <a:ext cx="6540222" cy="464344"/>
          </a:xfrm>
        </p:spPr>
        <p:txBody>
          <a:bodyPr>
            <a:normAutofit/>
          </a:bodyPr>
          <a:lstStyle>
            <a:lvl1pPr marL="0" indent="0" algn="l">
              <a:buNone/>
              <a:defRPr sz="2100" baseline="0">
                <a:solidFill>
                  <a:schemeClr val="tx1"/>
                </a:solidFill>
              </a:defRPr>
            </a:lvl1pPr>
            <a:lvl2pPr marL="521436" indent="0" algn="ctr">
              <a:buNone/>
              <a:defRPr sz="1800">
                <a:solidFill>
                  <a:schemeClr val="bg1"/>
                </a:solidFill>
              </a:defRPr>
            </a:lvl2pPr>
            <a:lvl3pPr marL="1042872" indent="0" algn="ctr">
              <a:buNone/>
              <a:defRPr sz="1800">
                <a:solidFill>
                  <a:schemeClr val="bg1"/>
                </a:solidFill>
              </a:defRPr>
            </a:lvl3pPr>
            <a:lvl4pPr marL="1564308" indent="0" algn="ctr">
              <a:buNone/>
              <a:defRPr sz="1800">
                <a:solidFill>
                  <a:schemeClr val="bg1"/>
                </a:solidFill>
              </a:defRPr>
            </a:lvl4pPr>
            <a:lvl5pPr marL="2085744" indent="0" algn="ctr">
              <a:buNone/>
              <a:defRPr sz="1800">
                <a:solidFill>
                  <a:schemeClr val="bg1"/>
                </a:solidFill>
              </a:defRPr>
            </a:lvl5pPr>
          </a:lstStyle>
          <a:p>
            <a:pPr lvl="0"/>
            <a:r>
              <a:rPr lang="sv-SE" dirty="0" err="1" smtClean="0"/>
              <a:t>Ubildningsort</a:t>
            </a:r>
            <a:endParaRPr lang="sv-SE" dirty="0"/>
          </a:p>
        </p:txBody>
      </p:sp>
      <p:pic>
        <p:nvPicPr>
          <p:cNvPr id="9" name="Bildobjekt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34932" y="6876975"/>
            <a:ext cx="2658624" cy="448348"/>
          </a:xfrm>
          <a:prstGeom prst="rect">
            <a:avLst/>
          </a:prstGeom>
        </p:spPr>
      </p:pic>
      <p:pic>
        <p:nvPicPr>
          <p:cNvPr id="4" name="Bildobjekt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04"/>
            <a:ext cx="10693399" cy="5778377"/>
          </a:xfrm>
          <a:prstGeom prst="rect">
            <a:avLst/>
          </a:prstGeom>
        </p:spPr>
      </p:pic>
    </p:spTree>
    <p:extLst>
      <p:ext uri="{BB962C8B-B14F-4D97-AF65-F5344CB8AC3E}">
        <p14:creationId xmlns:p14="http://schemas.microsoft.com/office/powerpoint/2010/main" val="18770973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71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46768" y="207984"/>
            <a:ext cx="9611963" cy="1037459"/>
          </a:xfrm>
        </p:spPr>
        <p:txBody>
          <a:bodyPr anchor="ctr" anchorCtr="0"/>
          <a:lstStyle>
            <a:lvl1pPr>
              <a:defRPr/>
            </a:lvl1pPr>
          </a:lstStyle>
          <a:p>
            <a:r>
              <a:rPr lang="sv-SE" dirty="0" smtClean="0"/>
              <a:t>Klicka här för att skriva in rubrik</a:t>
            </a:r>
            <a:endParaRPr lang="sv-SE" dirty="0"/>
          </a:p>
        </p:txBody>
      </p:sp>
      <p:sp>
        <p:nvSpPr>
          <p:cNvPr id="3" name="Platshållare för innehåll 2"/>
          <p:cNvSpPr>
            <a:spLocks noGrp="1"/>
          </p:cNvSpPr>
          <p:nvPr>
            <p:ph idx="1"/>
          </p:nvPr>
        </p:nvSpPr>
        <p:spPr>
          <a:xfrm>
            <a:off x="534670" y="1398867"/>
            <a:ext cx="9624060" cy="5239882"/>
          </a:xfrm>
        </p:spPr>
        <p:txBody>
          <a:bodyPr/>
          <a:lstStyle>
            <a:lvl1pPr>
              <a:defRPr sz="3200"/>
            </a:lvl1pPr>
            <a:lvl2pPr>
              <a:defRPr sz="2700"/>
            </a:lvl2pPr>
            <a:lvl3pPr>
              <a:defRPr sz="2300"/>
            </a:lvl3pPr>
            <a:lvl4pPr>
              <a:defRPr sz="2100"/>
            </a:lvl4pPr>
            <a:lvl5pPr>
              <a:defRPr sz="1800"/>
            </a:lvl5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extLst>
      <p:ext uri="{BB962C8B-B14F-4D97-AF65-F5344CB8AC3E}">
        <p14:creationId xmlns:p14="http://schemas.microsoft.com/office/powerpoint/2010/main" val="15952689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46768" y="207984"/>
            <a:ext cx="9611963" cy="1037459"/>
          </a:xfrm>
        </p:spPr>
        <p:txBody>
          <a:bodyPr anchor="ctr" anchorCtr="0"/>
          <a:lstStyle/>
          <a:p>
            <a:r>
              <a:rPr lang="sv-SE" dirty="0" smtClean="0"/>
              <a:t>Klicka här för att skriva in rubrik</a:t>
            </a:r>
            <a:endParaRPr lang="sv-SE" dirty="0"/>
          </a:p>
        </p:txBody>
      </p:sp>
      <p:sp>
        <p:nvSpPr>
          <p:cNvPr id="3" name="Platshållare för innehåll 2"/>
          <p:cNvSpPr>
            <a:spLocks noGrp="1"/>
          </p:cNvSpPr>
          <p:nvPr>
            <p:ph idx="1"/>
          </p:nvPr>
        </p:nvSpPr>
        <p:spPr>
          <a:xfrm>
            <a:off x="534670" y="1398867"/>
            <a:ext cx="4812030" cy="5239882"/>
          </a:xfrm>
        </p:spPr>
        <p:txBody>
          <a:bodyPr/>
          <a:lstStyle>
            <a:lvl1pPr>
              <a:defRPr sz="3200"/>
            </a:lvl1pPr>
            <a:lvl2pPr>
              <a:defRPr sz="2700"/>
            </a:lvl2pPr>
            <a:lvl3pPr>
              <a:defRPr sz="2300"/>
            </a:lvl3pPr>
            <a:lvl4pPr>
              <a:defRPr sz="2100"/>
            </a:lvl4pPr>
            <a:lvl5pPr>
              <a:defRPr sz="1800"/>
            </a:lvl5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7" name="Platshållare för bild 2"/>
          <p:cNvSpPr>
            <a:spLocks noGrp="1"/>
          </p:cNvSpPr>
          <p:nvPr>
            <p:ph type="pic" idx="13" hasCustomPrompt="1"/>
          </p:nvPr>
        </p:nvSpPr>
        <p:spPr>
          <a:xfrm>
            <a:off x="5515118" y="1398867"/>
            <a:ext cx="4647644" cy="5239882"/>
          </a:xfrm>
        </p:spPr>
        <p:txBody>
          <a:bodyPr anchor="ctr">
            <a:normAutofit/>
          </a:bodyPr>
          <a:lstStyle>
            <a:lvl1pPr marL="0" indent="0" algn="ctr">
              <a:buNone/>
              <a:defRPr sz="2100" baseline="0"/>
            </a:lvl1pPr>
            <a:lvl2pPr marL="521436" indent="0">
              <a:buNone/>
              <a:defRPr sz="3200"/>
            </a:lvl2pPr>
            <a:lvl3pPr marL="1042872" indent="0">
              <a:buNone/>
              <a:defRPr sz="2700"/>
            </a:lvl3pPr>
            <a:lvl4pPr marL="1564308" indent="0">
              <a:buNone/>
              <a:defRPr sz="2300"/>
            </a:lvl4pPr>
            <a:lvl5pPr marL="2085744" indent="0">
              <a:buNone/>
              <a:defRPr sz="2300"/>
            </a:lvl5pPr>
            <a:lvl6pPr marL="2607179" indent="0">
              <a:buNone/>
              <a:defRPr sz="2300"/>
            </a:lvl6pPr>
            <a:lvl7pPr marL="3128616" indent="0">
              <a:buNone/>
              <a:defRPr sz="2300"/>
            </a:lvl7pPr>
            <a:lvl8pPr marL="3650052" indent="0">
              <a:buNone/>
              <a:defRPr sz="2300"/>
            </a:lvl8pPr>
            <a:lvl9pPr marL="4171487" indent="0">
              <a:buNone/>
              <a:defRPr sz="2300"/>
            </a:lvl9pPr>
          </a:lstStyle>
          <a:p>
            <a:r>
              <a:rPr lang="sv-SE" dirty="0" smtClean="0"/>
              <a:t>Klicka för att lägga till bild</a:t>
            </a:r>
            <a:endParaRPr lang="sv-SE" dirty="0"/>
          </a:p>
        </p:txBody>
      </p:sp>
    </p:spTree>
    <p:extLst>
      <p:ext uri="{BB962C8B-B14F-4D97-AF65-F5344CB8AC3E}">
        <p14:creationId xmlns:p14="http://schemas.microsoft.com/office/powerpoint/2010/main" val="8828039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546768" y="207984"/>
            <a:ext cx="9611963" cy="1037459"/>
          </a:xfrm>
        </p:spPr>
        <p:txBody>
          <a:bodyPr anchor="ctr" anchorCtr="0"/>
          <a:lstStyle/>
          <a:p>
            <a:r>
              <a:rPr lang="sv-SE" dirty="0" smtClean="0"/>
              <a:t>Klicka här för att skriva in rubrik</a:t>
            </a:r>
            <a:endParaRPr lang="sv-SE" dirty="0"/>
          </a:p>
        </p:txBody>
      </p:sp>
      <p:sp>
        <p:nvSpPr>
          <p:cNvPr id="7" name="Platshållare för bild 2"/>
          <p:cNvSpPr>
            <a:spLocks noGrp="1"/>
          </p:cNvSpPr>
          <p:nvPr>
            <p:ph type="pic" idx="13" hasCustomPrompt="1"/>
          </p:nvPr>
        </p:nvSpPr>
        <p:spPr>
          <a:xfrm>
            <a:off x="2095981" y="1404367"/>
            <a:ext cx="6416040" cy="3943738"/>
          </a:xfrm>
        </p:spPr>
        <p:txBody>
          <a:bodyPr anchor="ctr">
            <a:normAutofit/>
          </a:bodyPr>
          <a:lstStyle>
            <a:lvl1pPr marL="0" indent="0" algn="ctr">
              <a:buNone/>
              <a:defRPr sz="2100" baseline="0"/>
            </a:lvl1pPr>
            <a:lvl2pPr marL="521436" indent="0">
              <a:buNone/>
              <a:defRPr sz="3200"/>
            </a:lvl2pPr>
            <a:lvl3pPr marL="1042872" indent="0">
              <a:buNone/>
              <a:defRPr sz="2700"/>
            </a:lvl3pPr>
            <a:lvl4pPr marL="1564308" indent="0">
              <a:buNone/>
              <a:defRPr sz="2300"/>
            </a:lvl4pPr>
            <a:lvl5pPr marL="2085744" indent="0">
              <a:buNone/>
              <a:defRPr sz="2300"/>
            </a:lvl5pPr>
            <a:lvl6pPr marL="2607179" indent="0">
              <a:buNone/>
              <a:defRPr sz="2300"/>
            </a:lvl6pPr>
            <a:lvl7pPr marL="3128616" indent="0">
              <a:buNone/>
              <a:defRPr sz="2300"/>
            </a:lvl7pPr>
            <a:lvl8pPr marL="3650052" indent="0">
              <a:buNone/>
              <a:defRPr sz="2300"/>
            </a:lvl8pPr>
            <a:lvl9pPr marL="4171487" indent="0">
              <a:buNone/>
              <a:defRPr sz="2300"/>
            </a:lvl9pPr>
          </a:lstStyle>
          <a:p>
            <a:r>
              <a:rPr lang="sv-SE" dirty="0" smtClean="0"/>
              <a:t>Klicka för att lägga till bild</a:t>
            </a:r>
            <a:endParaRPr lang="sv-SE" dirty="0"/>
          </a:p>
        </p:txBody>
      </p:sp>
      <p:sp>
        <p:nvSpPr>
          <p:cNvPr id="6" name="Platshållare för text 3"/>
          <p:cNvSpPr>
            <a:spLocks noGrp="1"/>
          </p:cNvSpPr>
          <p:nvPr>
            <p:ph type="body" sz="half" idx="2" hasCustomPrompt="1"/>
          </p:nvPr>
        </p:nvSpPr>
        <p:spPr>
          <a:xfrm>
            <a:off x="2095981" y="5917739"/>
            <a:ext cx="6416040" cy="887398"/>
          </a:xfrm>
        </p:spPr>
        <p:txBody>
          <a:bodyPr/>
          <a:lstStyle>
            <a:lvl1pPr marL="0" indent="0">
              <a:buNone/>
              <a:defRPr sz="1600"/>
            </a:lvl1pPr>
            <a:lvl2pPr marL="521436" indent="0">
              <a:buNone/>
              <a:defRPr sz="1400"/>
            </a:lvl2pPr>
            <a:lvl3pPr marL="1042872" indent="0">
              <a:buNone/>
              <a:defRPr sz="1100"/>
            </a:lvl3pPr>
            <a:lvl4pPr marL="1564308" indent="0">
              <a:buNone/>
              <a:defRPr sz="1000"/>
            </a:lvl4pPr>
            <a:lvl5pPr marL="2085744" indent="0">
              <a:buNone/>
              <a:defRPr sz="1000"/>
            </a:lvl5pPr>
            <a:lvl6pPr marL="2607179" indent="0">
              <a:buNone/>
              <a:defRPr sz="1000"/>
            </a:lvl6pPr>
            <a:lvl7pPr marL="3128616" indent="0">
              <a:buNone/>
              <a:defRPr sz="1000"/>
            </a:lvl7pPr>
            <a:lvl8pPr marL="3650052" indent="0">
              <a:buNone/>
              <a:defRPr sz="1000"/>
            </a:lvl8pPr>
            <a:lvl9pPr marL="4171487" indent="0">
              <a:buNone/>
              <a:defRPr sz="1000"/>
            </a:lvl9pPr>
          </a:lstStyle>
          <a:p>
            <a:pPr lvl="0"/>
            <a:r>
              <a:rPr lang="sv-SE" dirty="0" smtClean="0"/>
              <a:t>Klicka här för att ändra bildtexten</a:t>
            </a:r>
          </a:p>
        </p:txBody>
      </p:sp>
      <p:sp>
        <p:nvSpPr>
          <p:cNvPr id="8" name="Platshållare för text 3"/>
          <p:cNvSpPr>
            <a:spLocks noGrp="1"/>
          </p:cNvSpPr>
          <p:nvPr>
            <p:ph type="body" sz="half" idx="14" hasCustomPrompt="1"/>
          </p:nvPr>
        </p:nvSpPr>
        <p:spPr>
          <a:xfrm>
            <a:off x="2106340" y="5436815"/>
            <a:ext cx="6416040" cy="455350"/>
          </a:xfrm>
        </p:spPr>
        <p:txBody>
          <a:bodyPr anchor="b" anchorCtr="0"/>
          <a:lstStyle>
            <a:lvl1pPr marL="0" indent="0">
              <a:buNone/>
              <a:defRPr sz="1600" b="1"/>
            </a:lvl1pPr>
            <a:lvl2pPr marL="521436" indent="0">
              <a:buNone/>
              <a:defRPr sz="1400"/>
            </a:lvl2pPr>
            <a:lvl3pPr marL="1042872" indent="0">
              <a:buNone/>
              <a:defRPr sz="1100"/>
            </a:lvl3pPr>
            <a:lvl4pPr marL="1564308" indent="0">
              <a:buNone/>
              <a:defRPr sz="1000"/>
            </a:lvl4pPr>
            <a:lvl5pPr marL="2085744" indent="0">
              <a:buNone/>
              <a:defRPr sz="1000"/>
            </a:lvl5pPr>
            <a:lvl6pPr marL="2607179" indent="0">
              <a:buNone/>
              <a:defRPr sz="1000"/>
            </a:lvl6pPr>
            <a:lvl7pPr marL="3128616" indent="0">
              <a:buNone/>
              <a:defRPr sz="1000"/>
            </a:lvl7pPr>
            <a:lvl8pPr marL="3650052" indent="0">
              <a:buNone/>
              <a:defRPr sz="1000"/>
            </a:lvl8pPr>
            <a:lvl9pPr marL="4171487" indent="0">
              <a:buNone/>
              <a:defRPr sz="1000"/>
            </a:lvl9pPr>
          </a:lstStyle>
          <a:p>
            <a:pPr lvl="0"/>
            <a:r>
              <a:rPr lang="sv-SE" dirty="0" smtClean="0"/>
              <a:t>Bildrubrik</a:t>
            </a:r>
          </a:p>
        </p:txBody>
      </p:sp>
    </p:spTree>
    <p:extLst>
      <p:ext uri="{BB962C8B-B14F-4D97-AF65-F5344CB8AC3E}">
        <p14:creationId xmlns:p14="http://schemas.microsoft.com/office/powerpoint/2010/main" val="36295421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6" name="Rektangel 5"/>
          <p:cNvSpPr/>
          <p:nvPr userDrawn="1"/>
        </p:nvSpPr>
        <p:spPr>
          <a:xfrm>
            <a:off x="162124" y="-755873"/>
            <a:ext cx="10693400" cy="6948983"/>
          </a:xfrm>
          <a:prstGeom prst="rect">
            <a:avLst/>
          </a:prstGeom>
          <a:solidFill>
            <a:srgbClr val="006E63"/>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sv-SE" dirty="0"/>
          </a:p>
        </p:txBody>
      </p:sp>
      <p:sp>
        <p:nvSpPr>
          <p:cNvPr id="2" name="Rubrik 1"/>
          <p:cNvSpPr>
            <a:spLocks noGrp="1"/>
          </p:cNvSpPr>
          <p:nvPr>
            <p:ph type="title" hasCustomPrompt="1"/>
          </p:nvPr>
        </p:nvSpPr>
        <p:spPr>
          <a:xfrm>
            <a:off x="964129" y="5292799"/>
            <a:ext cx="9089390" cy="1501751"/>
          </a:xfrm>
        </p:spPr>
        <p:txBody>
          <a:bodyPr anchor="t"/>
          <a:lstStyle>
            <a:lvl1pPr algn="l">
              <a:defRPr sz="4600" b="1" cap="none" baseline="0">
                <a:solidFill>
                  <a:schemeClr val="bg1"/>
                </a:solidFill>
                <a:effectLst>
                  <a:outerShdw blurRad="50800" dist="38100" dir="2700000" algn="tl" rotWithShape="0">
                    <a:prstClr val="black">
                      <a:alpha val="40000"/>
                    </a:prstClr>
                  </a:outerShdw>
                </a:effectLst>
              </a:defRPr>
            </a:lvl1pPr>
          </a:lstStyle>
          <a:p>
            <a:r>
              <a:rPr lang="sv-SE" dirty="0" smtClean="0"/>
              <a:t>Titel på avsnittet</a:t>
            </a:r>
            <a:endParaRPr lang="sv-SE" dirty="0"/>
          </a:p>
        </p:txBody>
      </p:sp>
      <p:sp>
        <p:nvSpPr>
          <p:cNvPr id="3" name="Platshållare för text 2"/>
          <p:cNvSpPr>
            <a:spLocks noGrp="1"/>
          </p:cNvSpPr>
          <p:nvPr>
            <p:ph type="body" idx="1" hasCustomPrompt="1"/>
          </p:nvPr>
        </p:nvSpPr>
        <p:spPr>
          <a:xfrm>
            <a:off x="844705" y="3204786"/>
            <a:ext cx="9089390" cy="1654026"/>
          </a:xfrm>
        </p:spPr>
        <p:txBody>
          <a:bodyPr anchor="b"/>
          <a:lstStyle>
            <a:lvl1pPr marL="0" indent="0">
              <a:buNone/>
              <a:defRPr sz="2300" baseline="0">
                <a:solidFill>
                  <a:schemeClr val="bg1"/>
                </a:solidFill>
                <a:effectLst>
                  <a:outerShdw blurRad="50800" dist="38100" dir="2700000" algn="tl" rotWithShape="0">
                    <a:prstClr val="black">
                      <a:alpha val="40000"/>
                    </a:prstClr>
                  </a:outerShdw>
                </a:effectLst>
              </a:defRPr>
            </a:lvl1pPr>
            <a:lvl2pPr marL="521436" indent="0">
              <a:buNone/>
              <a:defRPr sz="2100">
                <a:solidFill>
                  <a:schemeClr val="tx1">
                    <a:tint val="75000"/>
                  </a:schemeClr>
                </a:solidFill>
              </a:defRPr>
            </a:lvl2pPr>
            <a:lvl3pPr marL="1042872" indent="0">
              <a:buNone/>
              <a:defRPr sz="1800">
                <a:solidFill>
                  <a:schemeClr val="tx1">
                    <a:tint val="75000"/>
                  </a:schemeClr>
                </a:solidFill>
              </a:defRPr>
            </a:lvl3pPr>
            <a:lvl4pPr marL="1564308" indent="0">
              <a:buNone/>
              <a:defRPr sz="1600">
                <a:solidFill>
                  <a:schemeClr val="tx1">
                    <a:tint val="75000"/>
                  </a:schemeClr>
                </a:solidFill>
              </a:defRPr>
            </a:lvl4pPr>
            <a:lvl5pPr marL="2085744" indent="0">
              <a:buNone/>
              <a:defRPr sz="1600">
                <a:solidFill>
                  <a:schemeClr val="tx1">
                    <a:tint val="75000"/>
                  </a:schemeClr>
                </a:solidFill>
              </a:defRPr>
            </a:lvl5pPr>
            <a:lvl6pPr marL="2607179" indent="0">
              <a:buNone/>
              <a:defRPr sz="1600">
                <a:solidFill>
                  <a:schemeClr val="tx1">
                    <a:tint val="75000"/>
                  </a:schemeClr>
                </a:solidFill>
              </a:defRPr>
            </a:lvl6pPr>
            <a:lvl7pPr marL="3128616" indent="0">
              <a:buNone/>
              <a:defRPr sz="1600">
                <a:solidFill>
                  <a:schemeClr val="tx1">
                    <a:tint val="75000"/>
                  </a:schemeClr>
                </a:solidFill>
              </a:defRPr>
            </a:lvl7pPr>
            <a:lvl8pPr marL="3650052" indent="0">
              <a:buNone/>
              <a:defRPr sz="1600">
                <a:solidFill>
                  <a:schemeClr val="tx1">
                    <a:tint val="75000"/>
                  </a:schemeClr>
                </a:solidFill>
              </a:defRPr>
            </a:lvl8pPr>
            <a:lvl9pPr marL="4171487" indent="0">
              <a:buNone/>
              <a:defRPr sz="1600">
                <a:solidFill>
                  <a:schemeClr val="tx1">
                    <a:tint val="75000"/>
                  </a:schemeClr>
                </a:solidFill>
              </a:defRPr>
            </a:lvl9pPr>
          </a:lstStyle>
          <a:p>
            <a:pPr lvl="0"/>
            <a:r>
              <a:rPr lang="sv-SE" dirty="0" smtClean="0"/>
              <a:t>Avsnitt ##</a:t>
            </a:r>
          </a:p>
        </p:txBody>
      </p:sp>
    </p:spTree>
    <p:extLst>
      <p:ext uri="{BB962C8B-B14F-4D97-AF65-F5344CB8AC3E}">
        <p14:creationId xmlns:p14="http://schemas.microsoft.com/office/powerpoint/2010/main" val="6590321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ursinnehåll">
    <p:spTree>
      <p:nvGrpSpPr>
        <p:cNvPr id="1" name=""/>
        <p:cNvGrpSpPr/>
        <p:nvPr/>
      </p:nvGrpSpPr>
      <p:grpSpPr>
        <a:xfrm>
          <a:off x="0" y="0"/>
          <a:ext cx="0" cy="0"/>
          <a:chOff x="0" y="0"/>
          <a:chExt cx="0" cy="0"/>
        </a:xfrm>
      </p:grpSpPr>
      <p:sp>
        <p:nvSpPr>
          <p:cNvPr id="3" name="Platshållare för innehåll 2"/>
          <p:cNvSpPr>
            <a:spLocks noGrp="1"/>
          </p:cNvSpPr>
          <p:nvPr>
            <p:ph sz="half" idx="1" hasCustomPrompt="1"/>
          </p:nvPr>
        </p:nvSpPr>
        <p:spPr>
          <a:xfrm>
            <a:off x="534670" y="1764295"/>
            <a:ext cx="5569914" cy="4990084"/>
          </a:xfrm>
        </p:spPr>
        <p:txBody>
          <a:bodyPr>
            <a:normAutofit/>
          </a:bodyPr>
          <a:lstStyle>
            <a:lvl1pPr>
              <a:defRPr sz="2300" baseline="0"/>
            </a:lvl1pPr>
            <a:lvl2pPr>
              <a:defRPr sz="2300"/>
            </a:lvl2pPr>
            <a:lvl3pPr>
              <a:defRPr sz="2300"/>
            </a:lvl3pPr>
            <a:lvl4pPr>
              <a:defRPr sz="2300"/>
            </a:lvl4pPr>
            <a:lvl5pPr>
              <a:defRPr sz="2300"/>
            </a:lvl5pPr>
            <a:lvl6pPr>
              <a:defRPr sz="2100"/>
            </a:lvl6pPr>
            <a:lvl7pPr>
              <a:defRPr sz="2100"/>
            </a:lvl7pPr>
            <a:lvl8pPr>
              <a:defRPr sz="2100"/>
            </a:lvl8pPr>
            <a:lvl9pPr>
              <a:defRPr sz="2100"/>
            </a:lvl9pPr>
          </a:lstStyle>
          <a:p>
            <a:pPr lvl="0"/>
            <a:r>
              <a:rPr lang="sv-SE" dirty="0" smtClean="0"/>
              <a:t>Klicka här för att fylla i innehållet</a:t>
            </a:r>
            <a:endParaRPr lang="sv-SE" dirty="0"/>
          </a:p>
        </p:txBody>
      </p:sp>
      <p:sp>
        <p:nvSpPr>
          <p:cNvPr id="10" name="Rubrik 5"/>
          <p:cNvSpPr>
            <a:spLocks noGrp="1"/>
          </p:cNvSpPr>
          <p:nvPr>
            <p:ph type="title"/>
          </p:nvPr>
        </p:nvSpPr>
        <p:spPr>
          <a:xfrm>
            <a:off x="546767" y="582932"/>
            <a:ext cx="5557817" cy="1037459"/>
          </a:xfrm>
        </p:spPr>
        <p:txBody>
          <a:bodyPr/>
          <a:lstStyle/>
          <a:p>
            <a:r>
              <a:rPr lang="sv-SE" dirty="0" smtClean="0"/>
              <a:t>Innehållsförteckning</a:t>
            </a:r>
            <a:endParaRPr lang="sv-SE" dirty="0"/>
          </a:p>
        </p:txBody>
      </p:sp>
      <p:pic>
        <p:nvPicPr>
          <p:cNvPr id="4" name="Bildobjekt 3"/>
          <p:cNvPicPr>
            <a:picLocks noChangeAspect="1"/>
          </p:cNvPicPr>
          <p:nvPr userDrawn="1"/>
        </p:nvPicPr>
        <p:blipFill rotWithShape="1">
          <a:blip r:embed="rId2">
            <a:extLst>
              <a:ext uri="{28A0092B-C50C-407E-A947-70E740481C1C}">
                <a14:useLocalDpi xmlns:a14="http://schemas.microsoft.com/office/drawing/2010/main" val="0"/>
              </a:ext>
            </a:extLst>
          </a:blip>
          <a:srcRect l="28031" t="1371" r="37062" b="10327"/>
          <a:stretch/>
        </p:blipFill>
        <p:spPr>
          <a:xfrm>
            <a:off x="6613236" y="0"/>
            <a:ext cx="4080164" cy="6881091"/>
          </a:xfrm>
          <a:prstGeom prst="rect">
            <a:avLst/>
          </a:prstGeom>
        </p:spPr>
      </p:pic>
    </p:spTree>
    <p:extLst>
      <p:ext uri="{BB962C8B-B14F-4D97-AF65-F5344CB8AC3E}">
        <p14:creationId xmlns:p14="http://schemas.microsoft.com/office/powerpoint/2010/main" val="924080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tbildare kontaktuppgifter">
    <p:spTree>
      <p:nvGrpSpPr>
        <p:cNvPr id="1" name=""/>
        <p:cNvGrpSpPr/>
        <p:nvPr/>
      </p:nvGrpSpPr>
      <p:grpSpPr>
        <a:xfrm>
          <a:off x="0" y="0"/>
          <a:ext cx="0" cy="0"/>
          <a:chOff x="0" y="0"/>
          <a:chExt cx="0" cy="0"/>
        </a:xfrm>
      </p:grpSpPr>
      <p:sp>
        <p:nvSpPr>
          <p:cNvPr id="5" name="textruta 4"/>
          <p:cNvSpPr txBox="1"/>
          <p:nvPr userDrawn="1"/>
        </p:nvSpPr>
        <p:spPr>
          <a:xfrm>
            <a:off x="546767" y="525553"/>
            <a:ext cx="5305189" cy="674693"/>
          </a:xfrm>
          <a:prstGeom prst="rect">
            <a:avLst/>
          </a:prstGeom>
          <a:noFill/>
        </p:spPr>
        <p:txBody>
          <a:bodyPr wrap="square" lIns="104287" tIns="52144" rIns="104287" bIns="52144" rtlCol="0">
            <a:spAutoFit/>
          </a:bodyPr>
          <a:lstStyle/>
          <a:p>
            <a:r>
              <a:rPr lang="sv-SE" sz="3700" b="1" dirty="0" smtClean="0"/>
              <a:t>Kontaktuppgifter</a:t>
            </a:r>
            <a:endParaRPr lang="sv-SE" sz="3700" b="1" dirty="0"/>
          </a:p>
        </p:txBody>
      </p:sp>
      <p:sp>
        <p:nvSpPr>
          <p:cNvPr id="7" name="textruta 6"/>
          <p:cNvSpPr txBox="1"/>
          <p:nvPr userDrawn="1"/>
        </p:nvSpPr>
        <p:spPr>
          <a:xfrm>
            <a:off x="715185" y="2400230"/>
            <a:ext cx="842094" cy="1221617"/>
          </a:xfrm>
          <a:prstGeom prst="rect">
            <a:avLst/>
          </a:prstGeom>
          <a:noFill/>
        </p:spPr>
        <p:txBody>
          <a:bodyPr wrap="none" lIns="0" tIns="0" rIns="0" bIns="0" rtlCol="0">
            <a:noAutofit/>
          </a:bodyPr>
          <a:lstStyle/>
          <a:p>
            <a:pPr algn="l">
              <a:lnSpc>
                <a:spcPct val="150000"/>
              </a:lnSpc>
            </a:pPr>
            <a:r>
              <a:rPr lang="sv-SE" sz="1800" b="1" dirty="0" smtClean="0"/>
              <a:t>Mobil:</a:t>
            </a:r>
          </a:p>
          <a:p>
            <a:pPr algn="l">
              <a:lnSpc>
                <a:spcPct val="150000"/>
              </a:lnSpc>
            </a:pPr>
            <a:r>
              <a:rPr lang="sv-SE" sz="1800" b="1" dirty="0" smtClean="0"/>
              <a:t>Direkt:</a:t>
            </a:r>
          </a:p>
          <a:p>
            <a:pPr algn="l">
              <a:lnSpc>
                <a:spcPct val="150000"/>
              </a:lnSpc>
            </a:pPr>
            <a:r>
              <a:rPr lang="sv-SE" sz="1800" b="1" dirty="0" smtClean="0"/>
              <a:t>E-post:</a:t>
            </a:r>
            <a:endParaRPr lang="sv-SE" sz="1800" b="1" dirty="0"/>
          </a:p>
        </p:txBody>
      </p:sp>
      <p:sp>
        <p:nvSpPr>
          <p:cNvPr id="9" name="Platshållare för bild 2"/>
          <p:cNvSpPr>
            <a:spLocks noGrp="1"/>
          </p:cNvSpPr>
          <p:nvPr>
            <p:ph type="pic" idx="13" hasCustomPrompt="1"/>
          </p:nvPr>
        </p:nvSpPr>
        <p:spPr>
          <a:xfrm>
            <a:off x="6273003" y="1478259"/>
            <a:ext cx="3621002" cy="4763530"/>
          </a:xfrm>
        </p:spPr>
        <p:txBody>
          <a:bodyPr anchor="ctr">
            <a:normAutofit/>
          </a:bodyPr>
          <a:lstStyle>
            <a:lvl1pPr marL="0" indent="0" algn="ctr">
              <a:buNone/>
              <a:defRPr sz="2100" baseline="0"/>
            </a:lvl1pPr>
            <a:lvl2pPr marL="521436" indent="0">
              <a:buNone/>
              <a:defRPr sz="3200"/>
            </a:lvl2pPr>
            <a:lvl3pPr marL="1042872" indent="0">
              <a:buNone/>
              <a:defRPr sz="2700"/>
            </a:lvl3pPr>
            <a:lvl4pPr marL="1564308" indent="0">
              <a:buNone/>
              <a:defRPr sz="2300"/>
            </a:lvl4pPr>
            <a:lvl5pPr marL="2085744" indent="0">
              <a:buNone/>
              <a:defRPr sz="2300"/>
            </a:lvl5pPr>
            <a:lvl6pPr marL="2607179" indent="0">
              <a:buNone/>
              <a:defRPr sz="2300"/>
            </a:lvl6pPr>
            <a:lvl7pPr marL="3128616" indent="0">
              <a:buNone/>
              <a:defRPr sz="2300"/>
            </a:lvl7pPr>
            <a:lvl8pPr marL="3650052" indent="0">
              <a:buNone/>
              <a:defRPr sz="2300"/>
            </a:lvl8pPr>
            <a:lvl9pPr marL="4171487" indent="0">
              <a:buNone/>
              <a:defRPr sz="2300"/>
            </a:lvl9pPr>
          </a:lstStyle>
          <a:p>
            <a:r>
              <a:rPr lang="sv-SE" dirty="0" smtClean="0"/>
              <a:t>Klicka för att lägga till bild</a:t>
            </a:r>
            <a:endParaRPr lang="sv-SE" dirty="0"/>
          </a:p>
        </p:txBody>
      </p:sp>
      <p:sp>
        <p:nvSpPr>
          <p:cNvPr id="12" name="Platshållare för innehåll 10"/>
          <p:cNvSpPr>
            <a:spLocks noGrp="1"/>
          </p:cNvSpPr>
          <p:nvPr>
            <p:ph sz="quarter" idx="15" hasCustomPrompt="1"/>
          </p:nvPr>
        </p:nvSpPr>
        <p:spPr>
          <a:xfrm>
            <a:off x="1641430" y="2484487"/>
            <a:ext cx="4210526" cy="318362"/>
          </a:xfrm>
        </p:spPr>
        <p:txBody>
          <a:bodyPr lIns="0" tIns="0" rIns="0" bIns="0">
            <a:normAutofit/>
          </a:bodyPr>
          <a:lstStyle>
            <a:lvl1pPr marL="0" indent="0">
              <a:spcBef>
                <a:spcPts val="0"/>
              </a:spcBef>
              <a:buNone/>
              <a:defRPr sz="1800"/>
            </a:lvl1pPr>
          </a:lstStyle>
          <a:p>
            <a:pPr lvl="0"/>
            <a:r>
              <a:rPr lang="sv-SE" dirty="0" smtClean="0"/>
              <a:t>Mobilnummer</a:t>
            </a:r>
          </a:p>
        </p:txBody>
      </p:sp>
      <p:sp>
        <p:nvSpPr>
          <p:cNvPr id="13" name="Platshållare för innehåll 10"/>
          <p:cNvSpPr>
            <a:spLocks noGrp="1"/>
          </p:cNvSpPr>
          <p:nvPr>
            <p:ph sz="quarter" idx="16" hasCustomPrompt="1"/>
          </p:nvPr>
        </p:nvSpPr>
        <p:spPr>
          <a:xfrm>
            <a:off x="721750" y="1478260"/>
            <a:ext cx="5130207" cy="317569"/>
          </a:xfrm>
        </p:spPr>
        <p:txBody>
          <a:bodyPr lIns="0" tIns="0" rIns="0" bIns="0">
            <a:normAutofit/>
          </a:bodyPr>
          <a:lstStyle>
            <a:lvl1pPr marL="0" indent="0">
              <a:spcBef>
                <a:spcPts val="0"/>
              </a:spcBef>
              <a:buNone/>
              <a:defRPr sz="2300" b="1"/>
            </a:lvl1pPr>
          </a:lstStyle>
          <a:p>
            <a:pPr lvl="0"/>
            <a:r>
              <a:rPr lang="sv-SE" dirty="0" smtClean="0"/>
              <a:t>Förnamn Efternamn</a:t>
            </a:r>
          </a:p>
        </p:txBody>
      </p:sp>
      <p:sp>
        <p:nvSpPr>
          <p:cNvPr id="14" name="Platshållare för innehåll 10"/>
          <p:cNvSpPr>
            <a:spLocks noGrp="1"/>
          </p:cNvSpPr>
          <p:nvPr>
            <p:ph sz="quarter" idx="17" hasCustomPrompt="1"/>
          </p:nvPr>
        </p:nvSpPr>
        <p:spPr>
          <a:xfrm>
            <a:off x="1641430" y="2886998"/>
            <a:ext cx="4210526" cy="317569"/>
          </a:xfrm>
        </p:spPr>
        <p:txBody>
          <a:bodyPr lIns="0" tIns="0" rIns="0" bIns="0">
            <a:normAutofit/>
          </a:bodyPr>
          <a:lstStyle>
            <a:lvl1pPr marL="0" indent="0">
              <a:spcBef>
                <a:spcPts val="0"/>
              </a:spcBef>
              <a:buNone/>
              <a:defRPr sz="1800"/>
            </a:lvl1pPr>
          </a:lstStyle>
          <a:p>
            <a:pPr lvl="0"/>
            <a:r>
              <a:rPr lang="sv-SE" dirty="0" smtClean="0"/>
              <a:t>Direktnummer</a:t>
            </a:r>
          </a:p>
        </p:txBody>
      </p:sp>
      <p:sp>
        <p:nvSpPr>
          <p:cNvPr id="15" name="Platshållare för innehåll 10"/>
          <p:cNvSpPr>
            <a:spLocks noGrp="1"/>
          </p:cNvSpPr>
          <p:nvPr>
            <p:ph sz="quarter" idx="18" hasCustomPrompt="1"/>
          </p:nvPr>
        </p:nvSpPr>
        <p:spPr>
          <a:xfrm>
            <a:off x="1641430" y="3326431"/>
            <a:ext cx="4210526" cy="238176"/>
          </a:xfrm>
        </p:spPr>
        <p:txBody>
          <a:bodyPr lIns="0" tIns="0" rIns="0" bIns="0">
            <a:normAutofit/>
          </a:bodyPr>
          <a:lstStyle>
            <a:lvl1pPr marL="0" indent="0">
              <a:spcBef>
                <a:spcPts val="0"/>
              </a:spcBef>
              <a:buNone/>
              <a:defRPr sz="1800"/>
            </a:lvl1pPr>
          </a:lstStyle>
          <a:p>
            <a:pPr lvl="0"/>
            <a:r>
              <a:rPr lang="sv-SE" dirty="0" smtClean="0"/>
              <a:t>E-postadress</a:t>
            </a:r>
          </a:p>
        </p:txBody>
      </p:sp>
      <p:sp>
        <p:nvSpPr>
          <p:cNvPr id="16" name="Platshållare för innehåll 10"/>
          <p:cNvSpPr>
            <a:spLocks noGrp="1"/>
          </p:cNvSpPr>
          <p:nvPr>
            <p:ph sz="quarter" idx="19" hasCustomPrompt="1"/>
          </p:nvPr>
        </p:nvSpPr>
        <p:spPr>
          <a:xfrm>
            <a:off x="721751" y="1875221"/>
            <a:ext cx="5130207" cy="317569"/>
          </a:xfrm>
        </p:spPr>
        <p:txBody>
          <a:bodyPr lIns="0" tIns="0" rIns="0" bIns="0">
            <a:normAutofit/>
          </a:bodyPr>
          <a:lstStyle>
            <a:lvl1pPr marL="0" indent="0">
              <a:spcBef>
                <a:spcPts val="0"/>
              </a:spcBef>
              <a:buNone/>
              <a:defRPr sz="2300"/>
            </a:lvl1pPr>
          </a:lstStyle>
          <a:p>
            <a:pPr lvl="0"/>
            <a:r>
              <a:rPr lang="sv-SE" dirty="0" smtClean="0"/>
              <a:t>Titel</a:t>
            </a:r>
          </a:p>
        </p:txBody>
      </p:sp>
    </p:spTree>
    <p:extLst>
      <p:ext uri="{BB962C8B-B14F-4D97-AF65-F5344CB8AC3E}">
        <p14:creationId xmlns:p14="http://schemas.microsoft.com/office/powerpoint/2010/main" val="10666149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vslutningssida">
    <p:spTree>
      <p:nvGrpSpPr>
        <p:cNvPr id="1" name=""/>
        <p:cNvGrpSpPr/>
        <p:nvPr/>
      </p:nvGrpSpPr>
      <p:grpSpPr>
        <a:xfrm>
          <a:off x="0" y="0"/>
          <a:ext cx="0" cy="0"/>
          <a:chOff x="0" y="0"/>
          <a:chExt cx="0" cy="0"/>
        </a:xfrm>
      </p:grpSpPr>
      <p:sp>
        <p:nvSpPr>
          <p:cNvPr id="5" name="Platshållare för datum 4"/>
          <p:cNvSpPr>
            <a:spLocks noGrp="1"/>
          </p:cNvSpPr>
          <p:nvPr>
            <p:ph type="dt" sz="half" idx="10"/>
          </p:nvPr>
        </p:nvSpPr>
        <p:spPr>
          <a:xfrm>
            <a:off x="6525633" y="7030105"/>
            <a:ext cx="1874625" cy="402567"/>
          </a:xfrm>
          <a:prstGeom prst="rect">
            <a:avLst/>
          </a:prstGeom>
        </p:spPr>
        <p:txBody>
          <a:bodyPr lIns="104287" tIns="52144" rIns="104287" bIns="52144"/>
          <a:lstStyle/>
          <a:p>
            <a:endParaRPr lang="sv-SE" dirty="0"/>
          </a:p>
        </p:txBody>
      </p:sp>
      <p:sp>
        <p:nvSpPr>
          <p:cNvPr id="6" name="Platshållare för sidfot 5"/>
          <p:cNvSpPr>
            <a:spLocks noGrp="1"/>
          </p:cNvSpPr>
          <p:nvPr>
            <p:ph type="ftr" sz="quarter" idx="11"/>
          </p:nvPr>
        </p:nvSpPr>
        <p:spPr>
          <a:xfrm>
            <a:off x="2652002" y="7030105"/>
            <a:ext cx="3386243" cy="402567"/>
          </a:xfrm>
          <a:prstGeom prst="rect">
            <a:avLst/>
          </a:prstGeom>
        </p:spPr>
        <p:txBody>
          <a:bodyPr lIns="104287" tIns="52144" rIns="104287" bIns="52144"/>
          <a:lstStyle/>
          <a:p>
            <a:endParaRPr lang="sv-SE"/>
          </a:p>
        </p:txBody>
      </p:sp>
      <p:sp>
        <p:nvSpPr>
          <p:cNvPr id="7" name="Platshållare för bildnummer 6"/>
          <p:cNvSpPr>
            <a:spLocks noGrp="1"/>
          </p:cNvSpPr>
          <p:nvPr>
            <p:ph type="sldNum" sz="quarter" idx="12"/>
          </p:nvPr>
        </p:nvSpPr>
        <p:spPr>
          <a:xfrm>
            <a:off x="8546656" y="7030105"/>
            <a:ext cx="1612074" cy="402567"/>
          </a:xfrm>
          <a:prstGeom prst="rect">
            <a:avLst/>
          </a:prstGeom>
        </p:spPr>
        <p:txBody>
          <a:bodyPr lIns="104287" tIns="52144" rIns="104287" bIns="52144"/>
          <a:lstStyle/>
          <a:p>
            <a:fld id="{35641DCA-A182-4E08-AA27-5391A5487B60}" type="slidenum">
              <a:rPr lang="sv-SE" smtClean="0"/>
              <a:t>‹#›</a:t>
            </a:fld>
            <a:endParaRPr lang="sv-SE"/>
          </a:p>
        </p:txBody>
      </p:sp>
      <p:sp>
        <p:nvSpPr>
          <p:cNvPr id="10" name="Rektangel 9"/>
          <p:cNvSpPr/>
          <p:nvPr userDrawn="1"/>
        </p:nvSpPr>
        <p:spPr>
          <a:xfrm>
            <a:off x="0" y="1"/>
            <a:ext cx="10693400" cy="7561264"/>
          </a:xfrm>
          <a:prstGeom prst="rect">
            <a:avLst/>
          </a:prstGeom>
          <a:solidFill>
            <a:srgbClr val="006E63"/>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sv-SE" dirty="0"/>
          </a:p>
        </p:txBody>
      </p:sp>
      <p:sp>
        <p:nvSpPr>
          <p:cNvPr id="9" name="Rubrik 1"/>
          <p:cNvSpPr>
            <a:spLocks noGrp="1"/>
          </p:cNvSpPr>
          <p:nvPr>
            <p:ph type="ctrTitle" hasCustomPrompt="1"/>
          </p:nvPr>
        </p:nvSpPr>
        <p:spPr>
          <a:xfrm>
            <a:off x="802005" y="6103140"/>
            <a:ext cx="9089390" cy="773786"/>
          </a:xfrm>
        </p:spPr>
        <p:txBody>
          <a:bodyPr anchor="ctr" anchorCtr="0">
            <a:normAutofit/>
          </a:bodyPr>
          <a:lstStyle>
            <a:lvl1pPr algn="ctr">
              <a:defRPr sz="1400" b="0" spc="0" baseline="0">
                <a:solidFill>
                  <a:schemeClr val="bg1"/>
                </a:solidFill>
              </a:defRPr>
            </a:lvl1pPr>
          </a:lstStyle>
          <a:p>
            <a:r>
              <a:rPr lang="sv-SE" dirty="0" smtClean="0"/>
              <a:t>Lokala adressuppgifter, växelnummer</a:t>
            </a:r>
            <a:br>
              <a:rPr lang="sv-SE" dirty="0" smtClean="0"/>
            </a:br>
            <a:r>
              <a:rPr lang="sv-SE" dirty="0" smtClean="0"/>
              <a:t>www.promeister.com</a:t>
            </a:r>
            <a:endParaRPr lang="sv-SE" dirty="0"/>
          </a:p>
        </p:txBody>
      </p:sp>
      <p:pic>
        <p:nvPicPr>
          <p:cNvPr id="14" name="Bildobjekt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9834" y="5289083"/>
            <a:ext cx="4273735" cy="677786"/>
          </a:xfrm>
          <a:prstGeom prst="rect">
            <a:avLst/>
          </a:prstGeom>
        </p:spPr>
      </p:pic>
    </p:spTree>
    <p:extLst>
      <p:ext uri="{BB962C8B-B14F-4D97-AF65-F5344CB8AC3E}">
        <p14:creationId xmlns:p14="http://schemas.microsoft.com/office/powerpoint/2010/main" val="3999957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Tree>
    <p:extLst>
      <p:ext uri="{BB962C8B-B14F-4D97-AF65-F5344CB8AC3E}">
        <p14:creationId xmlns:p14="http://schemas.microsoft.com/office/powerpoint/2010/main" val="1591927694"/>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ktangel 8"/>
          <p:cNvSpPr/>
          <p:nvPr userDrawn="1"/>
        </p:nvSpPr>
        <p:spPr>
          <a:xfrm>
            <a:off x="0" y="6876927"/>
            <a:ext cx="10693400" cy="684337"/>
          </a:xfrm>
          <a:prstGeom prst="rect">
            <a:avLst/>
          </a:prstGeom>
          <a:solidFill>
            <a:srgbClr val="006E63"/>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rtlCol="0" anchor="ctr"/>
          <a:lstStyle/>
          <a:p>
            <a:pPr algn="ctr"/>
            <a:endParaRPr lang="sv-SE" dirty="0"/>
          </a:p>
        </p:txBody>
      </p:sp>
      <p:sp>
        <p:nvSpPr>
          <p:cNvPr id="2" name="Platshållare för rubrik 1"/>
          <p:cNvSpPr>
            <a:spLocks noGrp="1"/>
          </p:cNvSpPr>
          <p:nvPr>
            <p:ph type="title"/>
          </p:nvPr>
        </p:nvSpPr>
        <p:spPr>
          <a:xfrm>
            <a:off x="546768" y="599584"/>
            <a:ext cx="9611963" cy="1037459"/>
          </a:xfrm>
          <a:prstGeom prst="rect">
            <a:avLst/>
          </a:prstGeom>
        </p:spPr>
        <p:txBody>
          <a:bodyPr vert="horz" lIns="104287" tIns="52144" rIns="104287" bIns="52144" rtlCol="0" anchor="t">
            <a:normAutofit/>
          </a:bodyPr>
          <a:lstStyle/>
          <a:p>
            <a:r>
              <a:rPr lang="sv-SE" dirty="0" smtClean="0"/>
              <a:t>Klicka här för att skriva in rubrik</a:t>
            </a:r>
            <a:endParaRPr lang="sv-SE" dirty="0"/>
          </a:p>
        </p:txBody>
      </p:sp>
      <p:sp>
        <p:nvSpPr>
          <p:cNvPr id="3" name="Platshållare för text 2"/>
          <p:cNvSpPr>
            <a:spLocks noGrp="1"/>
          </p:cNvSpPr>
          <p:nvPr>
            <p:ph type="body" idx="1"/>
          </p:nvPr>
        </p:nvSpPr>
        <p:spPr>
          <a:xfrm>
            <a:off x="534670" y="1764295"/>
            <a:ext cx="9624060" cy="4990084"/>
          </a:xfrm>
          <a:prstGeom prst="rect">
            <a:avLst/>
          </a:prstGeom>
        </p:spPr>
        <p:txBody>
          <a:bodyPr vert="horz" lIns="104287" tIns="52144" rIns="104287" bIns="52144"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pic>
        <p:nvPicPr>
          <p:cNvPr id="13" name="Bildobjekt 1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62560" y="7045271"/>
            <a:ext cx="1936815" cy="267242"/>
          </a:xfrm>
          <a:prstGeom prst="rect">
            <a:avLst/>
          </a:prstGeom>
        </p:spPr>
      </p:pic>
      <p:sp>
        <p:nvSpPr>
          <p:cNvPr id="14" name="Platshållare för bildnummer 5"/>
          <p:cNvSpPr txBox="1">
            <a:spLocks/>
          </p:cNvSpPr>
          <p:nvPr userDrawn="1"/>
        </p:nvSpPr>
        <p:spPr>
          <a:xfrm>
            <a:off x="8546656" y="6876927"/>
            <a:ext cx="1612074" cy="684337"/>
          </a:xfrm>
          <a:prstGeom prst="rect">
            <a:avLst/>
          </a:prstGeom>
        </p:spPr>
        <p:txBody>
          <a:bodyPr vert="horz" lIns="104287" tIns="52144" rIns="104287" bIns="52144" rtlCol="0" anchor="ctr"/>
          <a:lstStyle>
            <a:defPPr>
              <a:defRPr lang="sv-SE"/>
            </a:defPPr>
            <a:lvl1pPr marL="0" algn="r" defTabSz="914400" rtl="0" eaLnBrk="1" latinLnBrk="0" hangingPunct="1">
              <a:defRPr sz="10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sz="1000" b="0" dirty="0" smtClean="0">
                <a:solidFill>
                  <a:schemeClr val="bg1"/>
                </a:solidFill>
              </a:rPr>
              <a:t>Sida </a:t>
            </a:r>
            <a:fld id="{35641DCA-A182-4E08-AA27-5391A5487B60}" type="slidenum">
              <a:rPr lang="sv-SE" sz="1000" b="0" smtClean="0">
                <a:solidFill>
                  <a:schemeClr val="bg1"/>
                </a:solidFill>
              </a:rPr>
              <a:pPr/>
              <a:t>‹#›</a:t>
            </a:fld>
            <a:endParaRPr lang="sv-SE" sz="1000" b="0" dirty="0">
              <a:solidFill>
                <a:schemeClr val="bg1"/>
              </a:solidFill>
            </a:endParaRPr>
          </a:p>
        </p:txBody>
      </p:sp>
      <p:sp>
        <p:nvSpPr>
          <p:cNvPr id="20" name="Platshållare för bildnummer 5"/>
          <p:cNvSpPr txBox="1">
            <a:spLocks/>
          </p:cNvSpPr>
          <p:nvPr userDrawn="1"/>
        </p:nvSpPr>
        <p:spPr>
          <a:xfrm>
            <a:off x="3157257" y="6876927"/>
            <a:ext cx="6063074" cy="684337"/>
          </a:xfrm>
          <a:prstGeom prst="rect">
            <a:avLst/>
          </a:prstGeom>
        </p:spPr>
        <p:txBody>
          <a:bodyPr vert="horz" lIns="104287" tIns="52144" rIns="104287" bIns="52144" rtlCol="0" anchor="ctr"/>
          <a:lstStyle>
            <a:defPPr>
              <a:defRPr lang="sv-SE"/>
            </a:defPPr>
            <a:lvl1pPr marL="0" algn="r" defTabSz="914400" rtl="0" eaLnBrk="1" latinLnBrk="0" hangingPunct="1">
              <a:defRPr sz="10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sz="1000" cap="all" baseline="0" dirty="0" err="1" smtClean="0">
                <a:solidFill>
                  <a:schemeClr val="bg1"/>
                </a:solidFill>
              </a:rPr>
              <a:t>Diagnose</a:t>
            </a:r>
            <a:r>
              <a:rPr lang="sv-SE" sz="1000" cap="all" baseline="0" dirty="0" smtClean="0">
                <a:solidFill>
                  <a:schemeClr val="bg1"/>
                </a:solidFill>
              </a:rPr>
              <a:t> </a:t>
            </a:r>
            <a:r>
              <a:rPr lang="sv-SE" sz="1000" cap="all" baseline="0" dirty="0" err="1" smtClean="0">
                <a:solidFill>
                  <a:schemeClr val="bg1"/>
                </a:solidFill>
              </a:rPr>
              <a:t>og</a:t>
            </a:r>
            <a:r>
              <a:rPr lang="sv-SE" sz="1000" cap="all" baseline="0" dirty="0" smtClean="0">
                <a:solidFill>
                  <a:schemeClr val="bg1"/>
                </a:solidFill>
              </a:rPr>
              <a:t> </a:t>
            </a:r>
            <a:r>
              <a:rPr lang="sv-SE" sz="1000" cap="all" baseline="0" dirty="0" err="1" smtClean="0">
                <a:solidFill>
                  <a:schemeClr val="bg1"/>
                </a:solidFill>
              </a:rPr>
              <a:t>måleteknikk</a:t>
            </a:r>
            <a:endParaRPr lang="sv-SE" sz="1000" cap="all" baseline="0" dirty="0">
              <a:solidFill>
                <a:schemeClr val="bg1"/>
              </a:solidFill>
            </a:endParaRPr>
          </a:p>
        </p:txBody>
      </p:sp>
    </p:spTree>
    <p:extLst>
      <p:ext uri="{BB962C8B-B14F-4D97-AF65-F5344CB8AC3E}">
        <p14:creationId xmlns:p14="http://schemas.microsoft.com/office/powerpoint/2010/main" val="1848216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51" r:id="rId5"/>
    <p:sldLayoutId id="2147483652" r:id="rId6"/>
    <p:sldLayoutId id="2147483655" r:id="rId7"/>
    <p:sldLayoutId id="2147483656" r:id="rId8"/>
    <p:sldLayoutId id="2147483660" r:id="rId9"/>
    <p:sldLayoutId id="2147483661" r:id="rId10"/>
  </p:sldLayoutIdLst>
  <p:timing>
    <p:tnLst>
      <p:par>
        <p:cTn id="1" dur="indefinite" restart="never" nodeType="tmRoot"/>
      </p:par>
    </p:tnLst>
  </p:timing>
  <p:hf hdr="0"/>
  <p:txStyles>
    <p:titleStyle>
      <a:lvl1pPr algn="l" defTabSz="1042872" rtl="0" eaLnBrk="1" latinLnBrk="0" hangingPunct="1">
        <a:spcBef>
          <a:spcPct val="0"/>
        </a:spcBef>
        <a:buNone/>
        <a:defRPr sz="3700" b="1" kern="1200">
          <a:solidFill>
            <a:schemeClr val="tx1"/>
          </a:solidFill>
          <a:latin typeface="Arial" panose="020B0604020202020204" pitchFamily="34" charset="0"/>
          <a:ea typeface="+mj-ea"/>
          <a:cs typeface="Arial" panose="020B0604020202020204" pitchFamily="34" charset="0"/>
        </a:defRPr>
      </a:lvl1pPr>
    </p:titleStyle>
    <p:bodyStyle>
      <a:lvl1pPr marL="391076" indent="-391076" algn="l" defTabSz="1042872" rtl="0" eaLnBrk="1" latinLnBrk="0" hangingPunct="1">
        <a:spcBef>
          <a:spcPct val="20000"/>
        </a:spcBef>
        <a:buFont typeface="Arial" panose="020B0604020202020204" pitchFamily="34" charset="0"/>
        <a:buChar char="•"/>
        <a:defRPr sz="3700" kern="1200">
          <a:solidFill>
            <a:schemeClr val="tx1"/>
          </a:solidFill>
          <a:latin typeface="Arial" panose="020B0604020202020204" pitchFamily="34" charset="0"/>
          <a:ea typeface="+mn-ea"/>
          <a:cs typeface="Arial" panose="020B0604020202020204" pitchFamily="34" charset="0"/>
        </a:defRPr>
      </a:lvl1pPr>
      <a:lvl2pPr marL="847334" indent="-325898" algn="l" defTabSz="1042872"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2pPr>
      <a:lvl3pPr marL="1303590" indent="-260718" algn="l" defTabSz="1042872" rtl="0" eaLnBrk="1" latinLnBrk="0" hangingPunct="1">
        <a:spcBef>
          <a:spcPct val="20000"/>
        </a:spcBef>
        <a:buFont typeface="Arial" panose="020B0604020202020204" pitchFamily="34" charset="0"/>
        <a:buChar char="•"/>
        <a:defRPr sz="2700" kern="1200">
          <a:solidFill>
            <a:schemeClr val="tx1"/>
          </a:solidFill>
          <a:latin typeface="Arial" panose="020B0604020202020204" pitchFamily="34" charset="0"/>
          <a:ea typeface="+mn-ea"/>
          <a:cs typeface="Arial" panose="020B0604020202020204" pitchFamily="34" charset="0"/>
        </a:defRPr>
      </a:lvl3pPr>
      <a:lvl4pPr marL="1825026" indent="-260718" algn="l" defTabSz="1042872" rtl="0" eaLnBrk="1" latinLnBrk="0" hangingPunct="1">
        <a:spcBef>
          <a:spcPct val="20000"/>
        </a:spcBef>
        <a:buFont typeface="Arial" panose="020B0604020202020204" pitchFamily="34" charset="0"/>
        <a:buChar char="–"/>
        <a:defRPr sz="2300" kern="1200">
          <a:solidFill>
            <a:schemeClr val="tx1"/>
          </a:solidFill>
          <a:latin typeface="Arial" panose="020B0604020202020204" pitchFamily="34" charset="0"/>
          <a:ea typeface="+mn-ea"/>
          <a:cs typeface="Arial" panose="020B0604020202020204" pitchFamily="34" charset="0"/>
        </a:defRPr>
      </a:lvl4pPr>
      <a:lvl5pPr marL="2346462" indent="-260718" algn="l" defTabSz="1042872" rtl="0" eaLnBrk="1" latinLnBrk="0" hangingPunct="1">
        <a:spcBef>
          <a:spcPct val="20000"/>
        </a:spcBef>
        <a:buFont typeface="Arial" panose="020B0604020202020204" pitchFamily="34" charset="0"/>
        <a:buChar char="»"/>
        <a:defRPr sz="2300" kern="1200">
          <a:solidFill>
            <a:schemeClr val="tx1"/>
          </a:solidFill>
          <a:latin typeface="Arial" panose="020B0604020202020204" pitchFamily="34" charset="0"/>
          <a:ea typeface="+mn-ea"/>
          <a:cs typeface="Arial" panose="020B0604020202020204" pitchFamily="34" charset="0"/>
        </a:defRPr>
      </a:lvl5pPr>
      <a:lvl6pPr marL="2867898" indent="-260718" algn="l" defTabSz="104287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333" indent="-260718" algn="l" defTabSz="104287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0770" indent="-260718" algn="l" defTabSz="104287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206" indent="-260718" algn="l" defTabSz="104287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sv-SE"/>
      </a:defPPr>
      <a:lvl1pPr marL="0" algn="l" defTabSz="1042872" rtl="0" eaLnBrk="1" latinLnBrk="0" hangingPunct="1">
        <a:defRPr sz="2100" kern="1200">
          <a:solidFill>
            <a:schemeClr val="tx1"/>
          </a:solidFill>
          <a:latin typeface="+mn-lt"/>
          <a:ea typeface="+mn-ea"/>
          <a:cs typeface="+mn-cs"/>
        </a:defRPr>
      </a:lvl1pPr>
      <a:lvl2pPr marL="521436" algn="l" defTabSz="1042872" rtl="0" eaLnBrk="1" latinLnBrk="0" hangingPunct="1">
        <a:defRPr sz="2100" kern="1200">
          <a:solidFill>
            <a:schemeClr val="tx1"/>
          </a:solidFill>
          <a:latin typeface="+mn-lt"/>
          <a:ea typeface="+mn-ea"/>
          <a:cs typeface="+mn-cs"/>
        </a:defRPr>
      </a:lvl2pPr>
      <a:lvl3pPr marL="1042872" algn="l" defTabSz="1042872" rtl="0" eaLnBrk="1" latinLnBrk="0" hangingPunct="1">
        <a:defRPr sz="2100" kern="1200">
          <a:solidFill>
            <a:schemeClr val="tx1"/>
          </a:solidFill>
          <a:latin typeface="+mn-lt"/>
          <a:ea typeface="+mn-ea"/>
          <a:cs typeface="+mn-cs"/>
        </a:defRPr>
      </a:lvl3pPr>
      <a:lvl4pPr marL="1564308" algn="l" defTabSz="1042872" rtl="0" eaLnBrk="1" latinLnBrk="0" hangingPunct="1">
        <a:defRPr sz="2100" kern="1200">
          <a:solidFill>
            <a:schemeClr val="tx1"/>
          </a:solidFill>
          <a:latin typeface="+mn-lt"/>
          <a:ea typeface="+mn-ea"/>
          <a:cs typeface="+mn-cs"/>
        </a:defRPr>
      </a:lvl4pPr>
      <a:lvl5pPr marL="2085744" algn="l" defTabSz="1042872" rtl="0" eaLnBrk="1" latinLnBrk="0" hangingPunct="1">
        <a:defRPr sz="2100" kern="1200">
          <a:solidFill>
            <a:schemeClr val="tx1"/>
          </a:solidFill>
          <a:latin typeface="+mn-lt"/>
          <a:ea typeface="+mn-ea"/>
          <a:cs typeface="+mn-cs"/>
        </a:defRPr>
      </a:lvl5pPr>
      <a:lvl6pPr marL="2607179" algn="l" defTabSz="1042872" rtl="0" eaLnBrk="1" latinLnBrk="0" hangingPunct="1">
        <a:defRPr sz="2100" kern="1200">
          <a:solidFill>
            <a:schemeClr val="tx1"/>
          </a:solidFill>
          <a:latin typeface="+mn-lt"/>
          <a:ea typeface="+mn-ea"/>
          <a:cs typeface="+mn-cs"/>
        </a:defRPr>
      </a:lvl6pPr>
      <a:lvl7pPr marL="3128616" algn="l" defTabSz="1042872" rtl="0" eaLnBrk="1" latinLnBrk="0" hangingPunct="1">
        <a:defRPr sz="2100" kern="1200">
          <a:solidFill>
            <a:schemeClr val="tx1"/>
          </a:solidFill>
          <a:latin typeface="+mn-lt"/>
          <a:ea typeface="+mn-ea"/>
          <a:cs typeface="+mn-cs"/>
        </a:defRPr>
      </a:lvl7pPr>
      <a:lvl8pPr marL="3650052" algn="l" defTabSz="1042872" rtl="0" eaLnBrk="1" latinLnBrk="0" hangingPunct="1">
        <a:defRPr sz="2100" kern="1200">
          <a:solidFill>
            <a:schemeClr val="tx1"/>
          </a:solidFill>
          <a:latin typeface="+mn-lt"/>
          <a:ea typeface="+mn-ea"/>
          <a:cs typeface="+mn-cs"/>
        </a:defRPr>
      </a:lvl8pPr>
      <a:lvl9pPr marL="4171487" algn="l" defTabSz="104287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9.gif"/></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5.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33.jpe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37.jpeg"/><Relationship Id="rId5" Type="http://schemas.openxmlformats.org/officeDocument/2006/relationships/image" Target="../media/image36.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2.gif"/><Relationship Id="rId4" Type="http://schemas.openxmlformats.org/officeDocument/2006/relationships/image" Target="../media/image41.gif"/></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ctrTitle"/>
          </p:nvPr>
        </p:nvSpPr>
        <p:spPr/>
        <p:txBody>
          <a:bodyPr/>
          <a:lstStyle/>
          <a:p>
            <a:r>
              <a:rPr lang="sv-SE" sz="4000" dirty="0" err="1" smtClean="0"/>
              <a:t>Diagnose</a:t>
            </a:r>
            <a:r>
              <a:rPr lang="sv-SE" sz="4000" dirty="0" smtClean="0"/>
              <a:t> </a:t>
            </a:r>
            <a:r>
              <a:rPr lang="sv-SE" sz="4000" dirty="0" err="1" smtClean="0"/>
              <a:t>og</a:t>
            </a:r>
            <a:r>
              <a:rPr lang="sv-SE" sz="4000" dirty="0" smtClean="0"/>
              <a:t> </a:t>
            </a:r>
            <a:r>
              <a:rPr lang="sv-SE" sz="4000" dirty="0" err="1" smtClean="0"/>
              <a:t>måleteknikk</a:t>
            </a:r>
            <a:endParaRPr lang="sv-SE" sz="4000" dirty="0"/>
          </a:p>
        </p:txBody>
      </p:sp>
      <p:sp>
        <p:nvSpPr>
          <p:cNvPr id="5" name="Platshållare för innehåll 4"/>
          <p:cNvSpPr>
            <a:spLocks noGrp="1"/>
          </p:cNvSpPr>
          <p:nvPr>
            <p:ph idx="1"/>
          </p:nvPr>
        </p:nvSpPr>
        <p:spPr>
          <a:xfrm>
            <a:off x="666180" y="6588943"/>
            <a:ext cx="6540222" cy="464344"/>
          </a:xfrm>
        </p:spPr>
        <p:txBody>
          <a:bodyPr>
            <a:normAutofit/>
          </a:bodyPr>
          <a:lstStyle/>
          <a:p>
            <a:r>
              <a:rPr lang="sv-SE" dirty="0" smtClean="0"/>
              <a:t>Haugesund</a:t>
            </a:r>
            <a:endParaRPr lang="sv-SE" dirty="0"/>
          </a:p>
        </p:txBody>
      </p:sp>
    </p:spTree>
    <p:extLst>
      <p:ext uri="{BB962C8B-B14F-4D97-AF65-F5344CB8AC3E}">
        <p14:creationId xmlns:p14="http://schemas.microsoft.com/office/powerpoint/2010/main" val="3844416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61" name="Rectangle 5"/>
          <p:cNvSpPr>
            <a:spLocks noGrp="1" noChangeArrowheads="1"/>
          </p:cNvSpPr>
          <p:nvPr>
            <p:ph type="title"/>
          </p:nvPr>
        </p:nvSpPr>
        <p:spPr/>
        <p:txBody>
          <a:bodyPr/>
          <a:lstStyle/>
          <a:p>
            <a:r>
              <a:rPr lang="nb-NO" altLang="zh-CN">
                <a:ea typeface="宋体" pitchFamily="2" charset="-122"/>
              </a:rPr>
              <a:t>Fremgangsmåte</a:t>
            </a:r>
          </a:p>
        </p:txBody>
      </p:sp>
      <p:sp>
        <p:nvSpPr>
          <p:cNvPr id="582660" name="TFeld"/>
          <p:cNvSpPr>
            <a:spLocks noChangeArrowheads="1"/>
          </p:cNvSpPr>
          <p:nvPr/>
        </p:nvSpPr>
        <p:spPr bwMode="auto">
          <a:xfrm>
            <a:off x="252483" y="1268963"/>
            <a:ext cx="9989790" cy="5415329"/>
          </a:xfrm>
          <a:prstGeom prst="rect">
            <a:avLst/>
          </a:prstGeom>
          <a:noFill/>
          <a:ln>
            <a:noFill/>
          </a:ln>
          <a:effectLst/>
          <a:extLst>
            <a:ext uri="{909E8E84-426E-40DD-AFC4-6F175D3DCCD1}">
              <a14:hiddenFill xmlns:a14="http://schemas.microsoft.com/office/drawing/2010/main">
                <a:solidFill>
                  <a:srgbClr val="FFC7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2816" indent="-202816">
              <a:spcBef>
                <a:spcPct val="30000"/>
              </a:spcBef>
              <a:buClr>
                <a:srgbClr val="000000"/>
              </a:buClr>
              <a:buFontTx/>
              <a:buChar char="•"/>
            </a:pPr>
            <a:endParaRPr lang="nb-NO" altLang="zh-CN" sz="2300" b="1" dirty="0" smtClean="0">
              <a:solidFill>
                <a:srgbClr val="000000"/>
              </a:solidFill>
              <a:ea typeface="宋体" pitchFamily="2" charset="-122"/>
            </a:endParaRPr>
          </a:p>
          <a:p>
            <a:pPr marL="202816" indent="-202816">
              <a:spcBef>
                <a:spcPct val="30000"/>
              </a:spcBef>
              <a:buClr>
                <a:srgbClr val="000000"/>
              </a:buClr>
              <a:buFontTx/>
              <a:buChar char="•"/>
            </a:pPr>
            <a:r>
              <a:rPr lang="nb-NO" altLang="zh-CN" sz="2300" b="1" dirty="0" smtClean="0">
                <a:solidFill>
                  <a:srgbClr val="000000"/>
                </a:solidFill>
                <a:ea typeface="宋体" pitchFamily="2" charset="-122"/>
              </a:rPr>
              <a:t>Rekonstruer </a:t>
            </a:r>
            <a:r>
              <a:rPr lang="nb-NO" altLang="zh-CN" sz="2300" b="1" dirty="0">
                <a:solidFill>
                  <a:srgbClr val="000000"/>
                </a:solidFill>
                <a:ea typeface="宋体" pitchFamily="2" charset="-122"/>
              </a:rPr>
              <a:t>kundens reklamasjon.</a:t>
            </a:r>
          </a:p>
          <a:p>
            <a:pPr marL="202816" indent="-202816">
              <a:spcBef>
                <a:spcPct val="30000"/>
              </a:spcBef>
              <a:buClr>
                <a:srgbClr val="000000"/>
              </a:buClr>
              <a:buFontTx/>
              <a:buChar char="•"/>
            </a:pPr>
            <a:r>
              <a:rPr lang="nb-NO" altLang="zh-CN" sz="2300" b="1" dirty="0">
                <a:solidFill>
                  <a:srgbClr val="000000"/>
                </a:solidFill>
                <a:ea typeface="宋体" pitchFamily="2" charset="-122"/>
              </a:rPr>
              <a:t>Hva virker som det skal, hva virker ikke</a:t>
            </a:r>
            <a:r>
              <a:rPr lang="nb-NO" altLang="zh-CN" sz="2300" b="1" dirty="0" smtClean="0">
                <a:solidFill>
                  <a:srgbClr val="000000"/>
                </a:solidFill>
                <a:ea typeface="宋体" pitchFamily="2" charset="-122"/>
              </a:rPr>
              <a:t>?</a:t>
            </a:r>
          </a:p>
          <a:p>
            <a:pPr marL="202816" indent="-202816">
              <a:spcBef>
                <a:spcPct val="30000"/>
              </a:spcBef>
              <a:buClr>
                <a:srgbClr val="000000"/>
              </a:buClr>
              <a:buFontTx/>
              <a:buChar char="•"/>
            </a:pPr>
            <a:r>
              <a:rPr lang="nb-NO" altLang="zh-CN" sz="2300" b="1" dirty="0">
                <a:solidFill>
                  <a:srgbClr val="000000"/>
                </a:solidFill>
                <a:ea typeface="宋体" pitchFamily="2" charset="-122"/>
              </a:rPr>
              <a:t>Les av </a:t>
            </a:r>
            <a:r>
              <a:rPr lang="nb-NO" altLang="zh-CN" sz="2300" b="1" dirty="0" err="1" smtClean="0">
                <a:solidFill>
                  <a:srgbClr val="000000"/>
                </a:solidFill>
                <a:ea typeface="宋体" pitchFamily="2" charset="-122"/>
              </a:rPr>
              <a:t>evt</a:t>
            </a:r>
            <a:r>
              <a:rPr lang="nb-NO" altLang="zh-CN" sz="2300" b="1" dirty="0" smtClean="0">
                <a:solidFill>
                  <a:srgbClr val="000000"/>
                </a:solidFill>
                <a:ea typeface="宋体" pitchFamily="2" charset="-122"/>
              </a:rPr>
              <a:t> </a:t>
            </a:r>
            <a:r>
              <a:rPr lang="nb-NO" altLang="zh-CN" sz="2300" b="1" dirty="0" err="1" smtClean="0">
                <a:solidFill>
                  <a:srgbClr val="000000"/>
                </a:solidFill>
                <a:ea typeface="宋体" pitchFamily="2" charset="-122"/>
              </a:rPr>
              <a:t>feillagre</a:t>
            </a:r>
            <a:r>
              <a:rPr lang="nb-NO" altLang="zh-CN" sz="2300" b="1" dirty="0" smtClean="0">
                <a:solidFill>
                  <a:srgbClr val="000000"/>
                </a:solidFill>
                <a:ea typeface="宋体" pitchFamily="2" charset="-122"/>
              </a:rPr>
              <a:t>/feilminne.</a:t>
            </a:r>
            <a:endParaRPr lang="nb-NO" altLang="zh-CN" sz="2300" b="1" dirty="0">
              <a:solidFill>
                <a:srgbClr val="000000"/>
              </a:solidFill>
              <a:ea typeface="宋体" pitchFamily="2" charset="-122"/>
            </a:endParaRPr>
          </a:p>
          <a:p>
            <a:pPr marL="202816" indent="-202816">
              <a:spcBef>
                <a:spcPct val="30000"/>
              </a:spcBef>
              <a:buClr>
                <a:srgbClr val="000000"/>
              </a:buClr>
              <a:buFontTx/>
              <a:buChar char="•"/>
            </a:pPr>
            <a:r>
              <a:rPr lang="nb-NO" altLang="zh-CN" sz="2300" b="1" dirty="0">
                <a:solidFill>
                  <a:srgbClr val="000000"/>
                </a:solidFill>
                <a:ea typeface="宋体" pitchFamily="2" charset="-122"/>
              </a:rPr>
              <a:t>Finnes det </a:t>
            </a:r>
            <a:r>
              <a:rPr lang="nb-NO" altLang="zh-CN" sz="2300" b="1" dirty="0" smtClean="0">
                <a:solidFill>
                  <a:srgbClr val="000000"/>
                </a:solidFill>
                <a:ea typeface="宋体" pitchFamily="2" charset="-122"/>
              </a:rPr>
              <a:t>tekniske skriv angående </a:t>
            </a:r>
            <a:r>
              <a:rPr lang="nb-NO" altLang="zh-CN" sz="2300" b="1" dirty="0">
                <a:solidFill>
                  <a:srgbClr val="000000"/>
                </a:solidFill>
                <a:ea typeface="宋体" pitchFamily="2" charset="-122"/>
              </a:rPr>
              <a:t>feilsymptomet</a:t>
            </a:r>
            <a:r>
              <a:rPr lang="nb-NO" altLang="zh-CN" sz="2300" b="1" dirty="0" smtClean="0">
                <a:solidFill>
                  <a:srgbClr val="000000"/>
                </a:solidFill>
                <a:ea typeface="宋体" pitchFamily="2" charset="-122"/>
              </a:rPr>
              <a:t>?  </a:t>
            </a:r>
            <a:endParaRPr lang="nb-NO" altLang="zh-CN" sz="2300" b="1" dirty="0">
              <a:solidFill>
                <a:srgbClr val="000000"/>
              </a:solidFill>
              <a:ea typeface="宋体" pitchFamily="2" charset="-122"/>
            </a:endParaRPr>
          </a:p>
          <a:p>
            <a:pPr marL="202816" indent="-202816">
              <a:spcBef>
                <a:spcPct val="30000"/>
              </a:spcBef>
              <a:buClr>
                <a:srgbClr val="000000"/>
              </a:buClr>
              <a:buFontTx/>
              <a:buChar char="•"/>
            </a:pPr>
            <a:r>
              <a:rPr lang="nb-NO" altLang="zh-CN" sz="2300" b="1" dirty="0">
                <a:solidFill>
                  <a:srgbClr val="000000"/>
                </a:solidFill>
                <a:ea typeface="宋体" pitchFamily="2" charset="-122"/>
              </a:rPr>
              <a:t>Vurder om eksterne forhold kan ha ført til feilmeldinger.</a:t>
            </a:r>
          </a:p>
          <a:p>
            <a:pPr marL="202816" indent="-202816">
              <a:spcBef>
                <a:spcPct val="30000"/>
              </a:spcBef>
              <a:buClr>
                <a:srgbClr val="000000"/>
              </a:buClr>
              <a:buFontTx/>
              <a:buChar char="•"/>
            </a:pPr>
            <a:r>
              <a:rPr lang="nb-NO" altLang="zh-CN" sz="2300" b="1" dirty="0">
                <a:solidFill>
                  <a:srgbClr val="000000"/>
                </a:solidFill>
                <a:ea typeface="宋体" pitchFamily="2" charset="-122"/>
              </a:rPr>
              <a:t>Bruk strømskjemaet og </a:t>
            </a:r>
            <a:r>
              <a:rPr lang="nb-NO" altLang="zh-CN" sz="2300" b="1" u="sng" dirty="0">
                <a:solidFill>
                  <a:srgbClr val="000000"/>
                </a:solidFill>
                <a:ea typeface="宋体" pitchFamily="2" charset="-122"/>
              </a:rPr>
              <a:t>eliminasjonsmetoden</a:t>
            </a:r>
            <a:r>
              <a:rPr lang="nb-NO" altLang="zh-CN" sz="2300" b="1" dirty="0">
                <a:solidFill>
                  <a:srgbClr val="000000"/>
                </a:solidFill>
                <a:ea typeface="宋体" pitchFamily="2" charset="-122"/>
              </a:rPr>
              <a:t> for å lokalisere feilen.</a:t>
            </a:r>
          </a:p>
          <a:p>
            <a:pPr marL="202816" indent="-202816">
              <a:spcBef>
                <a:spcPct val="30000"/>
              </a:spcBef>
              <a:buClr>
                <a:srgbClr val="000000"/>
              </a:buClr>
              <a:buFontTx/>
              <a:buChar char="•"/>
            </a:pPr>
            <a:r>
              <a:rPr lang="nb-NO" altLang="zh-CN" sz="2300" b="1" dirty="0">
                <a:solidFill>
                  <a:srgbClr val="000000"/>
                </a:solidFill>
                <a:ea typeface="宋体" pitchFamily="2" charset="-122"/>
              </a:rPr>
              <a:t>Avles </a:t>
            </a:r>
            <a:r>
              <a:rPr lang="nb-NO" altLang="zh-CN" sz="2300" b="1" dirty="0" smtClean="0">
                <a:solidFill>
                  <a:srgbClr val="000000"/>
                </a:solidFill>
                <a:ea typeface="宋体" pitchFamily="2" charset="-122"/>
              </a:rPr>
              <a:t>Måle/</a:t>
            </a:r>
            <a:r>
              <a:rPr lang="nb-NO" altLang="zh-CN" sz="2300" b="1" dirty="0" err="1" smtClean="0">
                <a:solidFill>
                  <a:srgbClr val="000000"/>
                </a:solidFill>
                <a:ea typeface="宋体" pitchFamily="2" charset="-122"/>
              </a:rPr>
              <a:t>Erverdier</a:t>
            </a:r>
            <a:r>
              <a:rPr lang="nb-NO" altLang="zh-CN" sz="2300" b="1" dirty="0" smtClean="0">
                <a:solidFill>
                  <a:srgbClr val="000000"/>
                </a:solidFill>
                <a:ea typeface="宋体" pitchFamily="2" charset="-122"/>
              </a:rPr>
              <a:t>.</a:t>
            </a:r>
            <a:endParaRPr lang="nb-NO" altLang="zh-CN" sz="2300" b="1" dirty="0">
              <a:solidFill>
                <a:srgbClr val="000000"/>
              </a:solidFill>
              <a:ea typeface="宋体" pitchFamily="2" charset="-122"/>
            </a:endParaRPr>
          </a:p>
          <a:p>
            <a:pPr marL="202816" indent="-202816">
              <a:spcBef>
                <a:spcPct val="30000"/>
              </a:spcBef>
              <a:buClr>
                <a:srgbClr val="000000"/>
              </a:buClr>
              <a:buFontTx/>
              <a:buChar char="•"/>
            </a:pPr>
            <a:r>
              <a:rPr lang="nb-NO" altLang="zh-CN" sz="2300" b="1" dirty="0">
                <a:solidFill>
                  <a:srgbClr val="000000"/>
                </a:solidFill>
                <a:ea typeface="宋体" pitchFamily="2" charset="-122"/>
              </a:rPr>
              <a:t>Utfør </a:t>
            </a:r>
            <a:r>
              <a:rPr lang="nb-NO" altLang="zh-CN" sz="2300" b="1" dirty="0" smtClean="0">
                <a:solidFill>
                  <a:srgbClr val="000000"/>
                </a:solidFill>
                <a:ea typeface="宋体" pitchFamily="2" charset="-122"/>
              </a:rPr>
              <a:t>«komponentkontroll» </a:t>
            </a:r>
            <a:r>
              <a:rPr lang="nb-NO" altLang="zh-CN" sz="2300" b="1" dirty="0">
                <a:solidFill>
                  <a:srgbClr val="000000"/>
                </a:solidFill>
                <a:ea typeface="宋体" pitchFamily="2" charset="-122"/>
              </a:rPr>
              <a:t>(funksjonskontroll av </a:t>
            </a:r>
            <a:r>
              <a:rPr lang="nb-NO" altLang="zh-CN" sz="2300" b="1" dirty="0" smtClean="0">
                <a:solidFill>
                  <a:srgbClr val="000000"/>
                </a:solidFill>
                <a:ea typeface="宋体" pitchFamily="2" charset="-122"/>
              </a:rPr>
              <a:t>komponenter).</a:t>
            </a:r>
            <a:endParaRPr lang="nb-NO" altLang="zh-CN" sz="2300" b="1" dirty="0">
              <a:solidFill>
                <a:srgbClr val="000000"/>
              </a:solidFill>
              <a:ea typeface="宋体" pitchFamily="2" charset="-122"/>
            </a:endParaRPr>
          </a:p>
          <a:p>
            <a:pPr marL="202816" indent="-202816">
              <a:spcBef>
                <a:spcPct val="30000"/>
              </a:spcBef>
              <a:buClr>
                <a:srgbClr val="000000"/>
              </a:buClr>
              <a:buFontTx/>
              <a:buChar char="•"/>
            </a:pPr>
            <a:r>
              <a:rPr lang="nb-NO" altLang="zh-CN" sz="2300" b="1" dirty="0">
                <a:solidFill>
                  <a:srgbClr val="000000"/>
                </a:solidFill>
                <a:ea typeface="宋体" pitchFamily="2" charset="-122"/>
              </a:rPr>
              <a:t>Bruk </a:t>
            </a:r>
            <a:r>
              <a:rPr lang="nb-NO" altLang="zh-CN" sz="2300" b="1" dirty="0" err="1" smtClean="0">
                <a:solidFill>
                  <a:srgbClr val="000000"/>
                </a:solidFill>
                <a:ea typeface="宋体" pitchFamily="2" charset="-122"/>
              </a:rPr>
              <a:t>evt</a:t>
            </a:r>
            <a:r>
              <a:rPr lang="nb-NO" altLang="zh-CN" sz="2300" b="1" dirty="0" smtClean="0">
                <a:solidFill>
                  <a:srgbClr val="000000"/>
                </a:solidFill>
                <a:ea typeface="宋体" pitchFamily="2" charset="-122"/>
              </a:rPr>
              <a:t> feilsøkings veivisere. </a:t>
            </a:r>
          </a:p>
          <a:p>
            <a:pPr>
              <a:spcBef>
                <a:spcPct val="30000"/>
              </a:spcBef>
              <a:buClr>
                <a:srgbClr val="000000"/>
              </a:buClr>
            </a:pPr>
            <a:r>
              <a:rPr lang="nb-NO" altLang="zh-CN" sz="2300" b="1" dirty="0" smtClean="0">
                <a:solidFill>
                  <a:srgbClr val="FF0000"/>
                </a:solidFill>
                <a:ea typeface="宋体" pitchFamily="2" charset="-122"/>
              </a:rPr>
              <a:t>  </a:t>
            </a:r>
          </a:p>
          <a:p>
            <a:pPr>
              <a:spcBef>
                <a:spcPct val="30000"/>
              </a:spcBef>
              <a:buClr>
                <a:srgbClr val="000000"/>
              </a:buClr>
            </a:pPr>
            <a:r>
              <a:rPr lang="nb-NO" altLang="zh-CN" sz="2300" b="1" dirty="0">
                <a:solidFill>
                  <a:srgbClr val="FF0000"/>
                </a:solidFill>
                <a:ea typeface="宋体" pitchFamily="2" charset="-122"/>
              </a:rPr>
              <a:t> </a:t>
            </a:r>
            <a:r>
              <a:rPr lang="nb-NO" altLang="zh-CN" sz="2300" b="1" dirty="0" smtClean="0">
                <a:solidFill>
                  <a:srgbClr val="FF0000"/>
                </a:solidFill>
                <a:ea typeface="宋体" pitchFamily="2" charset="-122"/>
              </a:rPr>
              <a:t> </a:t>
            </a:r>
            <a:r>
              <a:rPr lang="nb-NO" altLang="zh-CN" sz="2300" b="1" u="sng" dirty="0" smtClean="0">
                <a:solidFill>
                  <a:srgbClr val="FF0000"/>
                </a:solidFill>
                <a:ea typeface="宋体" pitchFamily="2" charset="-122"/>
              </a:rPr>
              <a:t>NB! Tenk på hva som blir foreslått! Er det fornuftig?????</a:t>
            </a:r>
            <a:endParaRPr lang="nb-NO" altLang="zh-CN" sz="2300" b="1" u="sng" dirty="0">
              <a:solidFill>
                <a:srgbClr val="FF0000"/>
              </a:solidFill>
              <a:ea typeface="宋体" pitchFamily="2" charset="-122"/>
            </a:endParaRPr>
          </a:p>
        </p:txBody>
      </p:sp>
    </p:spTree>
    <p:extLst>
      <p:ext uri="{BB962C8B-B14F-4D97-AF65-F5344CB8AC3E}">
        <p14:creationId xmlns:p14="http://schemas.microsoft.com/office/powerpoint/2010/main" val="2928848056"/>
      </p:ext>
    </p:extLst>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nb-NO" altLang="zh-CN">
                <a:ea typeface="宋体" pitchFamily="2" charset="-122"/>
              </a:rPr>
              <a:t>Hva må du passe på?</a:t>
            </a:r>
            <a:endParaRPr lang="de-DE" altLang="zh-CN">
              <a:ea typeface="宋体" pitchFamily="2" charset="-122"/>
            </a:endParaRPr>
          </a:p>
        </p:txBody>
      </p:sp>
      <p:sp>
        <p:nvSpPr>
          <p:cNvPr id="580612" name="TFeld"/>
          <p:cNvSpPr>
            <a:spLocks noChangeArrowheads="1"/>
          </p:cNvSpPr>
          <p:nvPr/>
        </p:nvSpPr>
        <p:spPr bwMode="auto">
          <a:xfrm>
            <a:off x="252483" y="1268962"/>
            <a:ext cx="9989790" cy="5132174"/>
          </a:xfrm>
          <a:prstGeom prst="rect">
            <a:avLst/>
          </a:prstGeom>
          <a:noFill/>
          <a:ln>
            <a:noFill/>
          </a:ln>
          <a:effectLst/>
          <a:extLst>
            <a:ext uri="{909E8E84-426E-40DD-AFC4-6F175D3DCCD1}">
              <a14:hiddenFill xmlns:a14="http://schemas.microsoft.com/office/drawing/2010/main">
                <a:solidFill>
                  <a:srgbClr val="FFC7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2816" indent="-202816">
              <a:spcBef>
                <a:spcPct val="50000"/>
              </a:spcBef>
              <a:buClr>
                <a:srgbClr val="000000"/>
              </a:buClr>
              <a:buFontTx/>
              <a:buChar char="•"/>
            </a:pPr>
            <a:r>
              <a:rPr lang="nb-NO" altLang="zh-CN" sz="2300" b="1" dirty="0">
                <a:solidFill>
                  <a:srgbClr val="000000"/>
                </a:solidFill>
                <a:ea typeface="宋体" pitchFamily="2" charset="-122"/>
              </a:rPr>
              <a:t>Bilen skal være koblet til en batterilader under diagnosen.</a:t>
            </a:r>
          </a:p>
          <a:p>
            <a:pPr marL="202816" indent="-202816">
              <a:spcBef>
                <a:spcPct val="50000"/>
              </a:spcBef>
              <a:buClr>
                <a:srgbClr val="000000"/>
              </a:buClr>
              <a:buFontTx/>
              <a:buChar char="•"/>
            </a:pPr>
            <a:r>
              <a:rPr lang="nb-NO" altLang="zh-CN" sz="2300" b="1" dirty="0">
                <a:solidFill>
                  <a:srgbClr val="000000"/>
                </a:solidFill>
                <a:ea typeface="宋体" pitchFamily="2" charset="-122"/>
              </a:rPr>
              <a:t>Ikke trekk ut sikringer vilkårlig.</a:t>
            </a:r>
          </a:p>
          <a:p>
            <a:pPr marL="202816" indent="-202816">
              <a:spcBef>
                <a:spcPct val="50000"/>
              </a:spcBef>
              <a:buClr>
                <a:srgbClr val="000000"/>
              </a:buClr>
              <a:buFontTx/>
              <a:buChar char="•"/>
            </a:pPr>
            <a:r>
              <a:rPr lang="nb-NO" altLang="zh-CN" sz="2300" b="1" dirty="0">
                <a:solidFill>
                  <a:srgbClr val="000000"/>
                </a:solidFill>
                <a:ea typeface="宋体" pitchFamily="2" charset="-122"/>
              </a:rPr>
              <a:t>Ikke koble fra stikkere vilkårlig. </a:t>
            </a:r>
            <a:br>
              <a:rPr lang="nb-NO" altLang="zh-CN" sz="2300" b="1" dirty="0">
                <a:solidFill>
                  <a:srgbClr val="000000"/>
                </a:solidFill>
                <a:ea typeface="宋体" pitchFamily="2" charset="-122"/>
              </a:rPr>
            </a:br>
            <a:r>
              <a:rPr lang="nb-NO" altLang="zh-CN" sz="2300" b="1" dirty="0">
                <a:solidFill>
                  <a:srgbClr val="000000"/>
                </a:solidFill>
                <a:ea typeface="宋体" pitchFamily="2" charset="-122"/>
              </a:rPr>
              <a:t>Når du kobler en stikker fra og til igjen, kan feilen bli midlertidig utbedret.</a:t>
            </a:r>
          </a:p>
          <a:p>
            <a:pPr marL="202816" indent="-202816">
              <a:spcBef>
                <a:spcPct val="50000"/>
              </a:spcBef>
              <a:buClr>
                <a:srgbClr val="000000"/>
              </a:buClr>
              <a:buFontTx/>
              <a:buChar char="•"/>
            </a:pPr>
            <a:r>
              <a:rPr lang="nb-NO" altLang="zh-CN" sz="2300" b="1" dirty="0">
                <a:solidFill>
                  <a:srgbClr val="000000"/>
                </a:solidFill>
                <a:ea typeface="宋体" pitchFamily="2" charset="-122"/>
              </a:rPr>
              <a:t>Visuell kontroll (gnagerskader, vannskader, montert tilleggsutstyr, skader fra tidligere uhell?)   </a:t>
            </a:r>
          </a:p>
          <a:p>
            <a:pPr marL="202816" indent="-202816">
              <a:spcBef>
                <a:spcPct val="50000"/>
              </a:spcBef>
              <a:buClr>
                <a:srgbClr val="000000"/>
              </a:buClr>
              <a:buFontTx/>
              <a:buChar char="•"/>
            </a:pPr>
            <a:r>
              <a:rPr lang="nb-NO" altLang="zh-CN" sz="2300" b="1" dirty="0">
                <a:solidFill>
                  <a:srgbClr val="000000"/>
                </a:solidFill>
                <a:ea typeface="宋体" pitchFamily="2" charset="-122"/>
              </a:rPr>
              <a:t>Er det sammenheng mellom meldingene i dataminnet og feilen eller kundereklamasjonen? </a:t>
            </a:r>
            <a:br>
              <a:rPr lang="nb-NO" altLang="zh-CN" sz="2300" b="1" dirty="0">
                <a:solidFill>
                  <a:srgbClr val="000000"/>
                </a:solidFill>
                <a:ea typeface="宋体" pitchFamily="2" charset="-122"/>
              </a:rPr>
            </a:br>
            <a:r>
              <a:rPr lang="nb-NO" altLang="zh-CN" sz="2300" b="1" dirty="0">
                <a:solidFill>
                  <a:srgbClr val="000000"/>
                </a:solidFill>
                <a:ea typeface="宋体" pitchFamily="2" charset="-122"/>
              </a:rPr>
              <a:t>(Ofte blir meldingene lagret i dataminnet fordi kunden eller noen andre har koblet fra en stikker.) </a:t>
            </a:r>
          </a:p>
          <a:p>
            <a:pPr marL="202816" indent="-202816">
              <a:spcBef>
                <a:spcPct val="50000"/>
              </a:spcBef>
              <a:buClr>
                <a:srgbClr val="000000"/>
              </a:buClr>
              <a:buFontTx/>
              <a:buChar char="•"/>
            </a:pPr>
            <a:r>
              <a:rPr lang="nb-NO" altLang="zh-CN" sz="2300" b="1" dirty="0">
                <a:solidFill>
                  <a:srgbClr val="000000"/>
                </a:solidFill>
                <a:ea typeface="宋体" pitchFamily="2" charset="-122"/>
              </a:rPr>
              <a:t>Opptre profesjonelt, ikke </a:t>
            </a:r>
            <a:r>
              <a:rPr lang="nb-NO" altLang="zh-CN" sz="2300" b="1" dirty="0" smtClean="0">
                <a:solidFill>
                  <a:srgbClr val="000000"/>
                </a:solidFill>
                <a:ea typeface="宋体" pitchFamily="2" charset="-122"/>
              </a:rPr>
              <a:t>forsøk å lur kunden!</a:t>
            </a:r>
            <a:endParaRPr lang="de-DE" altLang="zh-CN" sz="2300" b="1" dirty="0">
              <a:solidFill>
                <a:srgbClr val="000000"/>
              </a:solidFill>
              <a:ea typeface="宋体" pitchFamily="2" charset="-122"/>
            </a:endParaRPr>
          </a:p>
        </p:txBody>
      </p:sp>
    </p:spTree>
    <p:extLst>
      <p:ext uri="{BB962C8B-B14F-4D97-AF65-F5344CB8AC3E}">
        <p14:creationId xmlns:p14="http://schemas.microsoft.com/office/powerpoint/2010/main" val="698373610"/>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5" name="UBox"/>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Lst>
        </p:spPr>
        <p:txBody>
          <a:bodyPr/>
          <a:lstStyle/>
          <a:p>
            <a:r>
              <a:rPr lang="de-DE">
                <a:solidFill>
                  <a:srgbClr val="000000"/>
                </a:solidFill>
              </a:rPr>
              <a:t>Beskrivelse av symptomet</a:t>
            </a:r>
          </a:p>
        </p:txBody>
      </p:sp>
      <p:sp>
        <p:nvSpPr>
          <p:cNvPr id="740356" name="TFeld"/>
          <p:cNvSpPr>
            <a:spLocks noGrp="1" noChangeArrowheads="1"/>
          </p:cNvSpPr>
          <p:nvPr>
            <p:ph type="body" idx="4294967295"/>
          </p:nvPr>
        </p:nvSpPr>
        <p:spPr>
          <a:xfrm>
            <a:off x="0" y="1944688"/>
            <a:ext cx="10267950" cy="2873375"/>
          </a:xfrm>
          <a:noFill/>
          <a:ln/>
          <a:extLst>
            <a:ext uri="{909E8E84-426E-40DD-AFC4-6F175D3DCCD1}">
              <a14:hiddenFill xmlns:a14="http://schemas.microsoft.com/office/drawing/2010/main">
                <a:solidFill>
                  <a:srgbClr val="FFFFFF"/>
                </a:solidFill>
              </a14:hiddenFill>
            </a:ext>
          </a:extLst>
        </p:spPr>
        <p:txBody>
          <a:bodyPr>
            <a:normAutofit fontScale="70000" lnSpcReduction="20000"/>
          </a:bodyPr>
          <a:lstStyle/>
          <a:p>
            <a:pPr>
              <a:buClr>
                <a:srgbClr val="000000"/>
              </a:buClr>
            </a:pPr>
            <a:r>
              <a:rPr lang="nb-NO" dirty="0">
                <a:solidFill>
                  <a:srgbClr val="000000"/>
                </a:solidFill>
              </a:rPr>
              <a:t>Symptomet på feilen er utgangssituasjonen for diagnosen</a:t>
            </a:r>
            <a:r>
              <a:rPr lang="nb-NO" dirty="0" smtClean="0">
                <a:solidFill>
                  <a:srgbClr val="000000"/>
                </a:solidFill>
              </a:rPr>
              <a:t>.</a:t>
            </a:r>
          </a:p>
          <a:p>
            <a:pPr marL="0" indent="0">
              <a:buClr>
                <a:srgbClr val="000000"/>
              </a:buClr>
              <a:buNone/>
            </a:pPr>
            <a:endParaRPr lang="nb-NO" dirty="0">
              <a:solidFill>
                <a:srgbClr val="000000"/>
              </a:solidFill>
            </a:endParaRPr>
          </a:p>
          <a:p>
            <a:pPr>
              <a:buClr>
                <a:srgbClr val="000000"/>
              </a:buClr>
            </a:pPr>
            <a:r>
              <a:rPr lang="nb-NO" dirty="0">
                <a:solidFill>
                  <a:srgbClr val="000000"/>
                </a:solidFill>
              </a:rPr>
              <a:t>En god beskrivelse av symptomet er svært viktig for en vellykket diagnose</a:t>
            </a:r>
            <a:r>
              <a:rPr lang="nb-NO" dirty="0" smtClean="0">
                <a:solidFill>
                  <a:srgbClr val="000000"/>
                </a:solidFill>
              </a:rPr>
              <a:t>.</a:t>
            </a:r>
          </a:p>
          <a:p>
            <a:pPr>
              <a:buClr>
                <a:srgbClr val="000000"/>
              </a:buClr>
            </a:pPr>
            <a:endParaRPr lang="nb-NO" dirty="0">
              <a:solidFill>
                <a:srgbClr val="000000"/>
              </a:solidFill>
            </a:endParaRPr>
          </a:p>
          <a:p>
            <a:pPr>
              <a:buClr>
                <a:srgbClr val="000000"/>
              </a:buClr>
            </a:pPr>
            <a:r>
              <a:rPr lang="nb-NO" dirty="0">
                <a:solidFill>
                  <a:srgbClr val="000000"/>
                </a:solidFill>
              </a:rPr>
              <a:t>Under samtalen med kunden må du sørge for å få en best mulig beskrivelse av symptomet.</a:t>
            </a:r>
          </a:p>
          <a:p>
            <a:pPr>
              <a:buClr>
                <a:srgbClr val="000000"/>
              </a:buClr>
            </a:pPr>
            <a:endParaRPr lang="de-DE" dirty="0">
              <a:solidFill>
                <a:srgbClr val="000000"/>
              </a:solidFill>
            </a:endParaRPr>
          </a:p>
        </p:txBody>
      </p:sp>
    </p:spTree>
    <p:extLst>
      <p:ext uri="{BB962C8B-B14F-4D97-AF65-F5344CB8AC3E}">
        <p14:creationId xmlns:p14="http://schemas.microsoft.com/office/powerpoint/2010/main" val="2672747914"/>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UBox"/>
          <p:cNvSpPr>
            <a:spLocks noGrp="1" noChangeArrowheads="1"/>
          </p:cNvSpPr>
          <p:nvPr>
            <p:ph type="title"/>
          </p:nvPr>
        </p:nvSpPr>
        <p:spPr>
          <a:xfrm>
            <a:off x="399147" y="208286"/>
            <a:ext cx="9624060" cy="763127"/>
          </a:xfrm>
          <a:solidFill>
            <a:srgbClr val="FFFFFF"/>
          </a:solidFill>
          <a:ln/>
        </p:spPr>
        <p:txBody>
          <a:bodyPr/>
          <a:lstStyle/>
          <a:p>
            <a:r>
              <a:rPr lang="de-DE" dirty="0" err="1" smtClean="0">
                <a:solidFill>
                  <a:srgbClr val="000000"/>
                </a:solidFill>
              </a:rPr>
              <a:t>Årsak-Virkning-Symtom</a:t>
            </a:r>
            <a:endParaRPr lang="de-DE" dirty="0">
              <a:solidFill>
                <a:srgbClr val="000000"/>
              </a:solidFill>
            </a:endParaRPr>
          </a:p>
        </p:txBody>
      </p:sp>
      <p:sp>
        <p:nvSpPr>
          <p:cNvPr id="744451" name="Text Box 3"/>
          <p:cNvSpPr txBox="1">
            <a:spLocks noChangeArrowheads="1"/>
          </p:cNvSpPr>
          <p:nvPr/>
        </p:nvSpPr>
        <p:spPr bwMode="auto">
          <a:xfrm>
            <a:off x="308178" y="1603662"/>
            <a:ext cx="1852124" cy="813211"/>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a:solidFill>
                  <a:srgbClr val="000000"/>
                </a:solidFill>
              </a:rPr>
              <a:t>Årsak</a:t>
            </a:r>
          </a:p>
        </p:txBody>
      </p:sp>
      <p:sp>
        <p:nvSpPr>
          <p:cNvPr id="744452" name="Text Box 4"/>
          <p:cNvSpPr txBox="1">
            <a:spLocks noChangeArrowheads="1"/>
          </p:cNvSpPr>
          <p:nvPr/>
        </p:nvSpPr>
        <p:spPr bwMode="auto">
          <a:xfrm>
            <a:off x="388244" y="3996655"/>
            <a:ext cx="1852124" cy="813211"/>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err="1">
                <a:solidFill>
                  <a:srgbClr val="000000"/>
                </a:solidFill>
              </a:rPr>
              <a:t>Årsak</a:t>
            </a:r>
            <a:endParaRPr lang="de-DE" sz="4600" b="1" dirty="0">
              <a:solidFill>
                <a:srgbClr val="000000"/>
              </a:solidFill>
            </a:endParaRPr>
          </a:p>
        </p:txBody>
      </p:sp>
      <p:sp>
        <p:nvSpPr>
          <p:cNvPr id="744453" name="Text Box 5"/>
          <p:cNvSpPr txBox="1">
            <a:spLocks noChangeArrowheads="1"/>
          </p:cNvSpPr>
          <p:nvPr/>
        </p:nvSpPr>
        <p:spPr bwMode="auto">
          <a:xfrm>
            <a:off x="378933" y="4850574"/>
            <a:ext cx="1852124" cy="813211"/>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err="1">
                <a:solidFill>
                  <a:srgbClr val="000000"/>
                </a:solidFill>
              </a:rPr>
              <a:t>Årsak</a:t>
            </a:r>
            <a:endParaRPr lang="de-DE" sz="4600" b="1" dirty="0">
              <a:solidFill>
                <a:srgbClr val="000000"/>
              </a:solidFill>
            </a:endParaRPr>
          </a:p>
        </p:txBody>
      </p:sp>
      <p:sp>
        <p:nvSpPr>
          <p:cNvPr id="744454" name="Text Box 6"/>
          <p:cNvSpPr txBox="1">
            <a:spLocks noChangeArrowheads="1"/>
          </p:cNvSpPr>
          <p:nvPr/>
        </p:nvSpPr>
        <p:spPr bwMode="auto">
          <a:xfrm>
            <a:off x="388244" y="5714399"/>
            <a:ext cx="1852124" cy="813211"/>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err="1">
                <a:solidFill>
                  <a:srgbClr val="000000"/>
                </a:solidFill>
              </a:rPr>
              <a:t>Årsak</a:t>
            </a:r>
            <a:endParaRPr lang="de-DE" sz="4600" b="1" dirty="0">
              <a:solidFill>
                <a:srgbClr val="000000"/>
              </a:solidFill>
            </a:endParaRPr>
          </a:p>
        </p:txBody>
      </p:sp>
      <p:sp>
        <p:nvSpPr>
          <p:cNvPr id="744455" name="Text Box 7"/>
          <p:cNvSpPr txBox="1">
            <a:spLocks noChangeArrowheads="1"/>
          </p:cNvSpPr>
          <p:nvPr/>
        </p:nvSpPr>
        <p:spPr bwMode="auto">
          <a:xfrm>
            <a:off x="4036108" y="1606501"/>
            <a:ext cx="2406763" cy="81321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err="1" smtClean="0"/>
              <a:t>Fører</a:t>
            </a:r>
            <a:r>
              <a:rPr lang="de-DE" sz="4600" b="1" dirty="0" smtClean="0"/>
              <a:t> </a:t>
            </a:r>
            <a:r>
              <a:rPr lang="de-DE" sz="4600" b="1" dirty="0" err="1" smtClean="0"/>
              <a:t>til</a:t>
            </a:r>
            <a:endParaRPr lang="de-DE" sz="4600" b="1" dirty="0"/>
          </a:p>
        </p:txBody>
      </p:sp>
      <p:sp>
        <p:nvSpPr>
          <p:cNvPr id="744456" name="Text Box 8"/>
          <p:cNvSpPr txBox="1">
            <a:spLocks noChangeArrowheads="1"/>
          </p:cNvSpPr>
          <p:nvPr/>
        </p:nvSpPr>
        <p:spPr bwMode="auto">
          <a:xfrm>
            <a:off x="7292305" y="793290"/>
            <a:ext cx="2898886" cy="813211"/>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a:solidFill>
                  <a:srgbClr val="000000"/>
                </a:solidFill>
              </a:rPr>
              <a:t>Symptom</a:t>
            </a:r>
          </a:p>
        </p:txBody>
      </p:sp>
      <p:sp>
        <p:nvSpPr>
          <p:cNvPr id="744457" name="Text Box 9"/>
          <p:cNvSpPr txBox="1">
            <a:spLocks noChangeArrowheads="1"/>
          </p:cNvSpPr>
          <p:nvPr/>
        </p:nvSpPr>
        <p:spPr bwMode="auto">
          <a:xfrm>
            <a:off x="7292305" y="1637198"/>
            <a:ext cx="2898886" cy="813211"/>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a:solidFill>
                  <a:srgbClr val="000000"/>
                </a:solidFill>
              </a:rPr>
              <a:t>Symptom</a:t>
            </a:r>
          </a:p>
        </p:txBody>
      </p:sp>
      <p:sp>
        <p:nvSpPr>
          <p:cNvPr id="744458" name="Text Box 10"/>
          <p:cNvSpPr txBox="1">
            <a:spLocks noChangeArrowheads="1"/>
          </p:cNvSpPr>
          <p:nvPr/>
        </p:nvSpPr>
        <p:spPr bwMode="auto">
          <a:xfrm>
            <a:off x="7282110" y="2450409"/>
            <a:ext cx="2898886" cy="813211"/>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a:solidFill>
                  <a:srgbClr val="000000"/>
                </a:solidFill>
              </a:rPr>
              <a:t>Symptom</a:t>
            </a:r>
          </a:p>
        </p:txBody>
      </p:sp>
      <p:sp>
        <p:nvSpPr>
          <p:cNvPr id="744459" name="Text Box 11"/>
          <p:cNvSpPr txBox="1">
            <a:spLocks noChangeArrowheads="1"/>
          </p:cNvSpPr>
          <p:nvPr/>
        </p:nvSpPr>
        <p:spPr bwMode="auto">
          <a:xfrm>
            <a:off x="7321635" y="4899228"/>
            <a:ext cx="2898886" cy="813211"/>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a:solidFill>
                  <a:srgbClr val="000000"/>
                </a:solidFill>
              </a:rPr>
              <a:t>Symptom</a:t>
            </a:r>
          </a:p>
        </p:txBody>
      </p:sp>
      <p:sp>
        <p:nvSpPr>
          <p:cNvPr id="744460" name="Text Box 12"/>
          <p:cNvSpPr txBox="1">
            <a:spLocks noChangeArrowheads="1"/>
          </p:cNvSpPr>
          <p:nvPr/>
        </p:nvSpPr>
        <p:spPr bwMode="auto">
          <a:xfrm>
            <a:off x="3661004" y="4871655"/>
            <a:ext cx="2406763" cy="81321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4600" b="1" dirty="0" err="1" smtClean="0"/>
              <a:t>Fører</a:t>
            </a:r>
            <a:r>
              <a:rPr lang="de-DE" sz="4600" b="1" dirty="0" smtClean="0"/>
              <a:t> </a:t>
            </a:r>
            <a:r>
              <a:rPr lang="de-DE" sz="4600" b="1" dirty="0" err="1" smtClean="0"/>
              <a:t>til</a:t>
            </a:r>
            <a:endParaRPr lang="de-DE" sz="4600" b="1" dirty="0"/>
          </a:p>
        </p:txBody>
      </p:sp>
      <p:sp>
        <p:nvSpPr>
          <p:cNvPr id="744461" name="Line 13"/>
          <p:cNvSpPr>
            <a:spLocks noChangeShapeType="1"/>
          </p:cNvSpPr>
          <p:nvPr/>
        </p:nvSpPr>
        <p:spPr bwMode="auto">
          <a:xfrm>
            <a:off x="3151868" y="2043803"/>
            <a:ext cx="486401"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2" name="Line 14"/>
          <p:cNvSpPr>
            <a:spLocks noChangeShapeType="1"/>
          </p:cNvSpPr>
          <p:nvPr/>
        </p:nvSpPr>
        <p:spPr bwMode="auto">
          <a:xfrm>
            <a:off x="2356764" y="5257178"/>
            <a:ext cx="997919" cy="2170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3" name="Line 15"/>
          <p:cNvSpPr>
            <a:spLocks noChangeShapeType="1"/>
          </p:cNvSpPr>
          <p:nvPr/>
        </p:nvSpPr>
        <p:spPr bwMode="auto">
          <a:xfrm>
            <a:off x="2322364" y="4319188"/>
            <a:ext cx="1089871" cy="685579"/>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4" name="Line 16"/>
          <p:cNvSpPr>
            <a:spLocks noChangeShapeType="1"/>
          </p:cNvSpPr>
          <p:nvPr/>
        </p:nvSpPr>
        <p:spPr bwMode="auto">
          <a:xfrm flipV="1">
            <a:off x="2391225" y="5509665"/>
            <a:ext cx="1021010" cy="64060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5" name="Line 17"/>
          <p:cNvSpPr>
            <a:spLocks noChangeShapeType="1"/>
          </p:cNvSpPr>
          <p:nvPr/>
        </p:nvSpPr>
        <p:spPr bwMode="auto">
          <a:xfrm>
            <a:off x="6370556" y="5364807"/>
            <a:ext cx="805718"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6" name="Line 18"/>
          <p:cNvSpPr>
            <a:spLocks noChangeShapeType="1"/>
          </p:cNvSpPr>
          <p:nvPr/>
        </p:nvSpPr>
        <p:spPr bwMode="auto">
          <a:xfrm flipV="1">
            <a:off x="6728859" y="1332358"/>
            <a:ext cx="447415" cy="36004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7" name="Line 19"/>
          <p:cNvSpPr>
            <a:spLocks noChangeShapeType="1"/>
          </p:cNvSpPr>
          <p:nvPr/>
        </p:nvSpPr>
        <p:spPr bwMode="auto">
          <a:xfrm>
            <a:off x="6671308" y="2010267"/>
            <a:ext cx="504966"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8" name="Line 20"/>
          <p:cNvSpPr>
            <a:spLocks noChangeShapeType="1"/>
          </p:cNvSpPr>
          <p:nvPr/>
        </p:nvSpPr>
        <p:spPr bwMode="auto">
          <a:xfrm>
            <a:off x="6671309" y="2268463"/>
            <a:ext cx="504966" cy="50405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4469" name="Line 21"/>
          <p:cNvSpPr>
            <a:spLocks noChangeShapeType="1"/>
          </p:cNvSpPr>
          <p:nvPr/>
        </p:nvSpPr>
        <p:spPr bwMode="auto">
          <a:xfrm>
            <a:off x="378148" y="3708623"/>
            <a:ext cx="1003805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Tree>
    <p:extLst>
      <p:ext uri="{BB962C8B-B14F-4D97-AF65-F5344CB8AC3E}">
        <p14:creationId xmlns:p14="http://schemas.microsoft.com/office/powerpoint/2010/main" val="2444865043"/>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4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44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44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44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44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44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44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44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44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4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2" grpId="0" animBg="1"/>
      <p:bldP spid="744453" grpId="0" animBg="1"/>
      <p:bldP spid="744454" grpId="0" animBg="1"/>
      <p:bldP spid="744459" grpId="0" animBg="1"/>
      <p:bldP spid="744460" grpId="0" animBg="1"/>
      <p:bldP spid="744462" grpId="0" animBg="1"/>
      <p:bldP spid="744463" grpId="0" animBg="1"/>
      <p:bldP spid="744464" grpId="0" animBg="1"/>
      <p:bldP spid="744465" grpId="0" animBg="1"/>
      <p:bldP spid="7444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r>
              <a:rPr lang="nb-NO"/>
              <a:t>Eksempel</a:t>
            </a:r>
          </a:p>
        </p:txBody>
      </p:sp>
      <p:sp>
        <p:nvSpPr>
          <p:cNvPr id="768003" name="Rectangle 3"/>
          <p:cNvSpPr>
            <a:spLocks noGrp="1" noChangeArrowheads="1"/>
          </p:cNvSpPr>
          <p:nvPr>
            <p:ph type="body" idx="4294967295"/>
          </p:nvPr>
        </p:nvSpPr>
        <p:spPr>
          <a:xfrm>
            <a:off x="425450" y="1081088"/>
            <a:ext cx="10267950" cy="5003799"/>
          </a:xfrm>
        </p:spPr>
        <p:txBody>
          <a:bodyPr>
            <a:normAutofit/>
          </a:bodyPr>
          <a:lstStyle/>
          <a:p>
            <a:endParaRPr lang="nb-NO" sz="2800" dirty="0" smtClean="0"/>
          </a:p>
          <a:p>
            <a:endParaRPr lang="nb-NO" sz="2800" dirty="0"/>
          </a:p>
          <a:p>
            <a:r>
              <a:rPr lang="nb-NO" sz="2800" dirty="0" smtClean="0"/>
              <a:t> </a:t>
            </a:r>
            <a:r>
              <a:rPr lang="nb-NO" sz="2800" dirty="0"/>
              <a:t>- Feilsymptom: 	</a:t>
            </a:r>
            <a:r>
              <a:rPr lang="nb-NO" sz="2800" dirty="0" smtClean="0"/>
              <a:t>Får ikke åpnet bakluke.</a:t>
            </a:r>
            <a:endParaRPr lang="nb-NO" sz="2800" dirty="0"/>
          </a:p>
          <a:p>
            <a:r>
              <a:rPr lang="nb-NO" sz="2800" dirty="0"/>
              <a:t> - Feilårsak:	</a:t>
            </a:r>
            <a:r>
              <a:rPr lang="nb-NO" sz="2800" dirty="0" smtClean="0"/>
              <a:t>Dårlig kontakt i </a:t>
            </a:r>
            <a:r>
              <a:rPr lang="nb-NO" sz="2800" dirty="0" err="1" smtClean="0"/>
              <a:t>stikkerhus</a:t>
            </a:r>
            <a:r>
              <a:rPr lang="nb-NO" sz="2800" dirty="0" smtClean="0"/>
              <a:t>.</a:t>
            </a:r>
            <a:endParaRPr lang="nb-NO" sz="2800" dirty="0"/>
          </a:p>
          <a:p>
            <a:r>
              <a:rPr lang="nb-NO" sz="2800" dirty="0"/>
              <a:t> - Feilsøking: 	</a:t>
            </a:r>
            <a:r>
              <a:rPr lang="nb-NO" sz="2800" dirty="0" smtClean="0"/>
              <a:t>Kontroller via Er/</a:t>
            </a:r>
            <a:r>
              <a:rPr lang="nb-NO" sz="2800" dirty="0" err="1" smtClean="0"/>
              <a:t>Måleverdier</a:t>
            </a:r>
            <a:r>
              <a:rPr lang="nb-NO" sz="2800" dirty="0" smtClean="0"/>
              <a:t>/Strømskjema</a:t>
            </a:r>
            <a:endParaRPr lang="nb-NO" sz="2800" dirty="0"/>
          </a:p>
          <a:p>
            <a:r>
              <a:rPr lang="nb-NO" sz="2800" dirty="0"/>
              <a:t> - Feilårsak: 	</a:t>
            </a:r>
            <a:r>
              <a:rPr lang="nb-NO" sz="2800" dirty="0" smtClean="0"/>
              <a:t>Irr i kontakt grunnet vannlekkasje.</a:t>
            </a:r>
            <a:endParaRPr lang="nb-NO" sz="2800" dirty="0"/>
          </a:p>
          <a:p>
            <a:r>
              <a:rPr lang="nb-NO" sz="2800" dirty="0"/>
              <a:t> - Lokasjon: 	</a:t>
            </a:r>
            <a:r>
              <a:rPr lang="nb-NO" sz="2800" dirty="0" smtClean="0"/>
              <a:t>Kontakt i bakluke</a:t>
            </a:r>
            <a:endParaRPr lang="nb-NO" sz="2800" dirty="0"/>
          </a:p>
          <a:p>
            <a:r>
              <a:rPr lang="nb-NO" sz="2800" dirty="0"/>
              <a:t> - Reparasjon</a:t>
            </a:r>
            <a:r>
              <a:rPr lang="nb-NO" sz="2800" dirty="0" smtClean="0"/>
              <a:t>: </a:t>
            </a:r>
            <a:r>
              <a:rPr lang="nb-NO" sz="2800" dirty="0"/>
              <a:t>	1. </a:t>
            </a:r>
            <a:r>
              <a:rPr lang="nb-NO" sz="2800" dirty="0" smtClean="0"/>
              <a:t>Kontakt repareres</a:t>
            </a:r>
            <a:endParaRPr lang="nb-NO" sz="2800" dirty="0"/>
          </a:p>
          <a:p>
            <a:r>
              <a:rPr lang="nb-NO" sz="2800" dirty="0"/>
              <a:t>			2. </a:t>
            </a:r>
            <a:r>
              <a:rPr lang="nb-NO" sz="2800" dirty="0" smtClean="0"/>
              <a:t>Tetter der vannet kom inn(Feilårsak</a:t>
            </a:r>
            <a:r>
              <a:rPr lang="nb-NO" sz="2800" dirty="0"/>
              <a:t>) </a:t>
            </a:r>
          </a:p>
        </p:txBody>
      </p:sp>
    </p:spTree>
    <p:extLst>
      <p:ext uri="{BB962C8B-B14F-4D97-AF65-F5344CB8AC3E}">
        <p14:creationId xmlns:p14="http://schemas.microsoft.com/office/powerpoint/2010/main" val="1109874861"/>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3" name="UBox"/>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Lst>
        </p:spPr>
        <p:txBody>
          <a:bodyPr/>
          <a:lstStyle/>
          <a:p>
            <a:r>
              <a:rPr lang="de-DE">
                <a:solidFill>
                  <a:srgbClr val="000000"/>
                </a:solidFill>
              </a:rPr>
              <a:t>Grunnleggende informasjon</a:t>
            </a:r>
          </a:p>
        </p:txBody>
      </p:sp>
      <p:sp>
        <p:nvSpPr>
          <p:cNvPr id="742404" name="TFeld"/>
          <p:cNvSpPr>
            <a:spLocks noGrp="1" noChangeArrowheads="1"/>
          </p:cNvSpPr>
          <p:nvPr>
            <p:ph type="body" idx="4294967295"/>
          </p:nvPr>
        </p:nvSpPr>
        <p:spPr>
          <a:xfrm>
            <a:off x="90488" y="1666875"/>
            <a:ext cx="10602912" cy="4168775"/>
          </a:xfrm>
          <a:noFill/>
          <a:ln/>
          <a:extLst>
            <a:ext uri="{909E8E84-426E-40DD-AFC4-6F175D3DCCD1}">
              <a14:hiddenFill xmlns:a14="http://schemas.microsoft.com/office/drawing/2010/main">
                <a:solidFill>
                  <a:srgbClr val="FFFFFF"/>
                </a:solidFill>
              </a14:hiddenFill>
            </a:ext>
          </a:extLst>
        </p:spPr>
        <p:txBody>
          <a:bodyPr>
            <a:normAutofit/>
          </a:bodyPr>
          <a:lstStyle/>
          <a:p>
            <a:pPr>
              <a:buClr>
                <a:srgbClr val="000000"/>
              </a:buClr>
            </a:pPr>
            <a:r>
              <a:rPr lang="nb-NO" sz="3000" dirty="0">
                <a:solidFill>
                  <a:srgbClr val="000000"/>
                </a:solidFill>
              </a:rPr>
              <a:t>Hva? Når? Hvor? Hvor ofte?</a:t>
            </a:r>
          </a:p>
          <a:p>
            <a:pPr>
              <a:buClr>
                <a:srgbClr val="000000"/>
              </a:buClr>
            </a:pPr>
            <a:r>
              <a:rPr lang="nb-NO" sz="3000" dirty="0">
                <a:solidFill>
                  <a:srgbClr val="000000"/>
                </a:solidFill>
              </a:rPr>
              <a:t>Situasjon (når bilen svinger, går på tomgang osv.)</a:t>
            </a:r>
          </a:p>
          <a:p>
            <a:pPr>
              <a:buClr>
                <a:srgbClr val="000000"/>
              </a:buClr>
            </a:pPr>
            <a:r>
              <a:rPr lang="nb-NO" sz="3000" dirty="0" err="1">
                <a:solidFill>
                  <a:srgbClr val="000000"/>
                </a:solidFill>
              </a:rPr>
              <a:t>Omgivelsesmessige</a:t>
            </a:r>
            <a:r>
              <a:rPr lang="nb-NO" sz="3000" dirty="0">
                <a:solidFill>
                  <a:srgbClr val="000000"/>
                </a:solidFill>
              </a:rPr>
              <a:t> betingelser (regn, temperatur, osv.)</a:t>
            </a:r>
          </a:p>
          <a:p>
            <a:pPr>
              <a:buClr>
                <a:srgbClr val="000000"/>
              </a:buClr>
            </a:pPr>
            <a:r>
              <a:rPr lang="nb-NO" sz="3000" dirty="0">
                <a:solidFill>
                  <a:srgbClr val="000000"/>
                </a:solidFill>
              </a:rPr>
              <a:t>Bilens driftssituasjon (f.eks. aktiverte forbrukere, bilen går på tomgang osv.)</a:t>
            </a:r>
          </a:p>
          <a:p>
            <a:pPr>
              <a:buClr>
                <a:srgbClr val="000000"/>
              </a:buClr>
            </a:pPr>
            <a:r>
              <a:rPr lang="nb-NO" sz="3000" dirty="0">
                <a:solidFill>
                  <a:srgbClr val="000000"/>
                </a:solidFill>
              </a:rPr>
              <a:t>La kunden demonstrere når feilen oppstår.</a:t>
            </a:r>
          </a:p>
          <a:p>
            <a:pPr>
              <a:buClr>
                <a:srgbClr val="000000"/>
              </a:buClr>
            </a:pPr>
            <a:r>
              <a:rPr lang="nb-NO" sz="3000" dirty="0">
                <a:solidFill>
                  <a:srgbClr val="000000"/>
                </a:solidFill>
              </a:rPr>
              <a:t>Er feilen reproduserbar?</a:t>
            </a:r>
          </a:p>
          <a:p>
            <a:pPr>
              <a:buClr>
                <a:srgbClr val="000000"/>
              </a:buClr>
            </a:pPr>
            <a:endParaRPr lang="nb-NO" dirty="0">
              <a:solidFill>
                <a:srgbClr val="000000"/>
              </a:solidFill>
            </a:endParaRPr>
          </a:p>
        </p:txBody>
      </p:sp>
      <p:sp>
        <p:nvSpPr>
          <p:cNvPr id="742405" name="Text Box 5"/>
          <p:cNvSpPr txBox="1">
            <a:spLocks noChangeArrowheads="1"/>
          </p:cNvSpPr>
          <p:nvPr/>
        </p:nvSpPr>
        <p:spPr bwMode="auto">
          <a:xfrm>
            <a:off x="280723" y="6002812"/>
            <a:ext cx="10069618" cy="45926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306" tIns="52153" rIns="104306" bIns="52153">
            <a:spAutoFit/>
          </a:bodyPr>
          <a:lstStyle/>
          <a:p>
            <a:pPr algn="l" eaLnBrk="0" hangingPunct="0"/>
            <a:r>
              <a:rPr lang="nb-NO" sz="2300"/>
              <a:t>Detaljerte svar er et viktig utgangspunkt for en vellykket diagnose.</a:t>
            </a:r>
            <a:endParaRPr lang="de-DE" sz="2300"/>
          </a:p>
        </p:txBody>
      </p:sp>
    </p:spTree>
    <p:extLst>
      <p:ext uri="{BB962C8B-B14F-4D97-AF65-F5344CB8AC3E}">
        <p14:creationId xmlns:p14="http://schemas.microsoft.com/office/powerpoint/2010/main" val="3220641980"/>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smtClean="0"/>
              <a:t>Kontroll av </a:t>
            </a:r>
            <a:r>
              <a:rPr lang="sv-SE" dirty="0" err="1" smtClean="0"/>
              <a:t>ledninger</a:t>
            </a:r>
            <a:endParaRPr lang="sv-SE" dirty="0"/>
          </a:p>
        </p:txBody>
      </p:sp>
      <p:sp>
        <p:nvSpPr>
          <p:cNvPr id="12" name="Platshållare för text 11"/>
          <p:cNvSpPr>
            <a:spLocks noGrp="1"/>
          </p:cNvSpPr>
          <p:nvPr>
            <p:ph type="body" idx="1"/>
          </p:nvPr>
        </p:nvSpPr>
        <p:spPr/>
        <p:txBody>
          <a:bodyPr/>
          <a:lstStyle/>
          <a:p>
            <a:r>
              <a:rPr lang="sv-SE" dirty="0" smtClean="0"/>
              <a:t>Avsnitt 2</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smtClean="0"/>
              <a:t>Kontroll av </a:t>
            </a:r>
            <a:r>
              <a:rPr lang="sv-SE" dirty="0" err="1" smtClean="0"/>
              <a:t>ledninger</a:t>
            </a:r>
            <a:endParaRPr lang="sv-SE" dirty="0"/>
          </a:p>
        </p:txBody>
      </p:sp>
      <p:pic>
        <p:nvPicPr>
          <p:cNvPr id="4" name="Plassholder for bilde 3"/>
          <p:cNvPicPr>
            <a:picLocks noGrp="1" noChangeAspect="1"/>
          </p:cNvPicPr>
          <p:nvPr>
            <p:ph type="pic" idx="13"/>
          </p:nvPr>
        </p:nvPicPr>
        <p:blipFill>
          <a:blip r:embed="rId2">
            <a:extLst>
              <a:ext uri="{28A0092B-C50C-407E-A947-70E740481C1C}">
                <a14:useLocalDpi xmlns:a14="http://schemas.microsoft.com/office/drawing/2010/main" val="0"/>
              </a:ext>
            </a:extLst>
          </a:blip>
          <a:srcRect t="9030" b="9030"/>
          <a:stretch>
            <a:fillRect/>
          </a:stretch>
        </p:blipFill>
        <p:spPr/>
      </p:pic>
      <p:pic>
        <p:nvPicPr>
          <p:cNvPr id="2050" name="Picture 2" descr="C:\Users\larsko\Pictures\Jord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668" y="1839044"/>
            <a:ext cx="5040560" cy="34537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82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72" y="1639707"/>
            <a:ext cx="4968552" cy="385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655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ChangeArrowheads="1"/>
          </p:cNvSpPr>
          <p:nvPr/>
        </p:nvSpPr>
        <p:spPr bwMode="auto">
          <a:xfrm>
            <a:off x="7938365" y="3742126"/>
            <a:ext cx="896687" cy="84539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499" name="UBox"/>
          <p:cNvSpPr>
            <a:spLocks noGrp="1" noChangeArrowheads="1"/>
          </p:cNvSpPr>
          <p:nvPr>
            <p:ph type="title"/>
          </p:nvPr>
        </p:nvSpPr>
        <p:spPr>
          <a:xfrm>
            <a:off x="293326" y="0"/>
            <a:ext cx="9624060" cy="763127"/>
          </a:xfrm>
          <a:noFill/>
          <a:ln/>
        </p:spPr>
        <p:txBody>
          <a:bodyPr/>
          <a:lstStyle/>
          <a:p>
            <a:r>
              <a:rPr lang="de-DE" dirty="0" err="1" smtClean="0"/>
              <a:t>Ledningskontroll</a:t>
            </a:r>
            <a:endParaRPr lang="de-DE" dirty="0"/>
          </a:p>
        </p:txBody>
      </p:sp>
      <p:sp>
        <p:nvSpPr>
          <p:cNvPr id="746500" name="Line 4"/>
          <p:cNvSpPr>
            <a:spLocks noChangeShapeType="1"/>
          </p:cNvSpPr>
          <p:nvPr/>
        </p:nvSpPr>
        <p:spPr bwMode="auto">
          <a:xfrm>
            <a:off x="1370092" y="4020422"/>
            <a:ext cx="746495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01" name="Line 5"/>
          <p:cNvSpPr>
            <a:spLocks noChangeShapeType="1"/>
          </p:cNvSpPr>
          <p:nvPr/>
        </p:nvSpPr>
        <p:spPr bwMode="auto">
          <a:xfrm>
            <a:off x="6568272" y="4358228"/>
            <a:ext cx="226677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02" name="Text Box 6"/>
          <p:cNvSpPr txBox="1">
            <a:spLocks noChangeArrowheads="1"/>
          </p:cNvSpPr>
          <p:nvPr/>
        </p:nvSpPr>
        <p:spPr bwMode="auto">
          <a:xfrm>
            <a:off x="928246" y="4083433"/>
            <a:ext cx="1499464" cy="35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1600" dirty="0" err="1"/>
              <a:t>Stikkerkontakt</a:t>
            </a:r>
            <a:endParaRPr lang="de-DE" sz="1600" dirty="0"/>
          </a:p>
        </p:txBody>
      </p:sp>
      <p:sp>
        <p:nvSpPr>
          <p:cNvPr id="746503" name="Rectangle 7"/>
          <p:cNvSpPr>
            <a:spLocks noChangeArrowheads="1"/>
          </p:cNvSpPr>
          <p:nvPr/>
        </p:nvSpPr>
        <p:spPr bwMode="auto">
          <a:xfrm>
            <a:off x="1254990" y="3948659"/>
            <a:ext cx="115103" cy="120771"/>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04" name="Text Box 8"/>
          <p:cNvSpPr txBox="1">
            <a:spLocks noChangeArrowheads="1"/>
          </p:cNvSpPr>
          <p:nvPr/>
        </p:nvSpPr>
        <p:spPr bwMode="auto">
          <a:xfrm>
            <a:off x="380581" y="4438742"/>
            <a:ext cx="2416381" cy="382324"/>
          </a:xfrm>
          <a:prstGeom prst="rect">
            <a:avLst/>
          </a:prstGeom>
          <a:solidFill>
            <a:schemeClr val="accent3"/>
          </a:solidFill>
          <a:ln w="9525">
            <a:solidFill>
              <a:schemeClr val="tx1"/>
            </a:solidFill>
            <a:miter lim="800000"/>
            <a:headEnd/>
            <a:tailEnd/>
          </a:ln>
          <a:effectLst/>
          <a:extLst/>
        </p:spPr>
        <p:txBody>
          <a:bodyPr wrap="none" lIns="104306" tIns="52153" rIns="104306" bIns="52153">
            <a:spAutoFit/>
          </a:bodyPr>
          <a:lstStyle/>
          <a:p>
            <a:pPr algn="l" eaLnBrk="0" hangingPunct="0"/>
            <a:r>
              <a:rPr lang="de-DE" sz="1800" dirty="0" err="1"/>
              <a:t>Kontr</a:t>
            </a:r>
            <a:r>
              <a:rPr lang="de-DE" sz="1800" dirty="0"/>
              <a:t> PIN-</a:t>
            </a:r>
            <a:r>
              <a:rPr lang="de-DE" sz="1800" dirty="0" err="1"/>
              <a:t>kontaktene</a:t>
            </a:r>
            <a:endParaRPr lang="de-DE" sz="1800" dirty="0"/>
          </a:p>
        </p:txBody>
      </p:sp>
      <p:sp>
        <p:nvSpPr>
          <p:cNvPr id="746505" name="Text Box 9"/>
          <p:cNvSpPr txBox="1">
            <a:spLocks noChangeArrowheads="1"/>
          </p:cNvSpPr>
          <p:nvPr/>
        </p:nvSpPr>
        <p:spPr bwMode="auto">
          <a:xfrm>
            <a:off x="3809524" y="3616104"/>
            <a:ext cx="1890596" cy="382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1800"/>
              <a:t>Elektrisk ledning</a:t>
            </a:r>
          </a:p>
        </p:txBody>
      </p:sp>
      <p:sp>
        <p:nvSpPr>
          <p:cNvPr id="746506" name="Text Box 10"/>
          <p:cNvSpPr txBox="1">
            <a:spLocks noChangeArrowheads="1"/>
          </p:cNvSpPr>
          <p:nvPr/>
        </p:nvSpPr>
        <p:spPr bwMode="auto">
          <a:xfrm>
            <a:off x="7828832" y="3351810"/>
            <a:ext cx="992915" cy="382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1800"/>
              <a:t>Kontakt</a:t>
            </a:r>
          </a:p>
        </p:txBody>
      </p:sp>
      <p:sp>
        <p:nvSpPr>
          <p:cNvPr id="746507" name="Line 11"/>
          <p:cNvSpPr>
            <a:spLocks noChangeShapeType="1"/>
          </p:cNvSpPr>
          <p:nvPr/>
        </p:nvSpPr>
        <p:spPr bwMode="auto">
          <a:xfrm flipV="1">
            <a:off x="1305115" y="2994751"/>
            <a:ext cx="0" cy="1001167"/>
          </a:xfrm>
          <a:prstGeom prst="line">
            <a:avLst/>
          </a:prstGeom>
          <a:noFill/>
          <a:ln w="19050">
            <a:solidFill>
              <a:srgbClr val="0078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08" name="Line 12"/>
          <p:cNvSpPr>
            <a:spLocks noChangeShapeType="1"/>
          </p:cNvSpPr>
          <p:nvPr/>
        </p:nvSpPr>
        <p:spPr bwMode="auto">
          <a:xfrm flipV="1">
            <a:off x="8972432" y="2968496"/>
            <a:ext cx="0" cy="1072930"/>
          </a:xfrm>
          <a:prstGeom prst="line">
            <a:avLst/>
          </a:prstGeom>
          <a:noFill/>
          <a:ln w="19050">
            <a:solidFill>
              <a:srgbClr val="0078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09" name="Line 13"/>
          <p:cNvSpPr>
            <a:spLocks noChangeShapeType="1"/>
          </p:cNvSpPr>
          <p:nvPr/>
        </p:nvSpPr>
        <p:spPr bwMode="auto">
          <a:xfrm>
            <a:off x="1305115" y="2982498"/>
            <a:ext cx="3035366" cy="0"/>
          </a:xfrm>
          <a:prstGeom prst="line">
            <a:avLst/>
          </a:prstGeom>
          <a:noFill/>
          <a:ln w="19050">
            <a:solidFill>
              <a:srgbClr val="0078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0" name="Line 14"/>
          <p:cNvSpPr>
            <a:spLocks noChangeShapeType="1"/>
          </p:cNvSpPr>
          <p:nvPr/>
        </p:nvSpPr>
        <p:spPr bwMode="auto">
          <a:xfrm>
            <a:off x="5094217" y="2957994"/>
            <a:ext cx="3865219" cy="12253"/>
          </a:xfrm>
          <a:prstGeom prst="line">
            <a:avLst/>
          </a:prstGeom>
          <a:noFill/>
          <a:ln w="19050">
            <a:solidFill>
              <a:srgbClr val="0078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1" name="Line 15"/>
          <p:cNvSpPr>
            <a:spLocks noChangeShapeType="1"/>
          </p:cNvSpPr>
          <p:nvPr/>
        </p:nvSpPr>
        <p:spPr bwMode="auto">
          <a:xfrm flipV="1">
            <a:off x="8783069" y="4032674"/>
            <a:ext cx="193075" cy="0"/>
          </a:xfrm>
          <a:prstGeom prst="line">
            <a:avLst/>
          </a:prstGeom>
          <a:noFill/>
          <a:ln w="19050">
            <a:solidFill>
              <a:srgbClr val="0078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2" name="Oval 16"/>
          <p:cNvSpPr>
            <a:spLocks noChangeArrowheads="1"/>
          </p:cNvSpPr>
          <p:nvPr/>
        </p:nvSpPr>
        <p:spPr bwMode="auto">
          <a:xfrm>
            <a:off x="4351620" y="2632440"/>
            <a:ext cx="716606" cy="675613"/>
          </a:xfrm>
          <a:prstGeom prst="ellipse">
            <a:avLst/>
          </a:prstGeom>
          <a:noFill/>
          <a:ln w="19050">
            <a:solidFill>
              <a:srgbClr val="00786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3" name="Text Box 17"/>
          <p:cNvSpPr txBox="1">
            <a:spLocks noChangeArrowheads="1"/>
          </p:cNvSpPr>
          <p:nvPr/>
        </p:nvSpPr>
        <p:spPr bwMode="auto">
          <a:xfrm>
            <a:off x="4450014" y="2719954"/>
            <a:ext cx="476748"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a:sym typeface="Symbol" pitchFamily="18" charset="2"/>
              </a:rPr>
              <a:t></a:t>
            </a:r>
            <a:endParaRPr lang="de-DE" sz="2700"/>
          </a:p>
        </p:txBody>
      </p:sp>
      <p:sp>
        <p:nvSpPr>
          <p:cNvPr id="746514" name="Line 18"/>
          <p:cNvSpPr>
            <a:spLocks noChangeShapeType="1"/>
          </p:cNvSpPr>
          <p:nvPr/>
        </p:nvSpPr>
        <p:spPr bwMode="auto">
          <a:xfrm>
            <a:off x="5862805" y="4008169"/>
            <a:ext cx="0" cy="160501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5" name="Oval 19"/>
          <p:cNvSpPr>
            <a:spLocks noChangeArrowheads="1"/>
          </p:cNvSpPr>
          <p:nvPr/>
        </p:nvSpPr>
        <p:spPr bwMode="auto">
          <a:xfrm>
            <a:off x="5513785" y="5623690"/>
            <a:ext cx="716606" cy="675613"/>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6" name="Line 20"/>
          <p:cNvSpPr>
            <a:spLocks noChangeShapeType="1"/>
          </p:cNvSpPr>
          <p:nvPr/>
        </p:nvSpPr>
        <p:spPr bwMode="auto">
          <a:xfrm>
            <a:off x="5888796" y="6301053"/>
            <a:ext cx="0" cy="43582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17" name="Text Box 21"/>
          <p:cNvSpPr txBox="1">
            <a:spLocks noChangeArrowheads="1"/>
          </p:cNvSpPr>
          <p:nvPr/>
        </p:nvSpPr>
        <p:spPr bwMode="auto">
          <a:xfrm>
            <a:off x="5729137" y="6484834"/>
            <a:ext cx="326065"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a:t>-</a:t>
            </a:r>
          </a:p>
        </p:txBody>
      </p:sp>
      <p:sp>
        <p:nvSpPr>
          <p:cNvPr id="746518" name="Text Box 22"/>
          <p:cNvSpPr txBox="1">
            <a:spLocks noChangeArrowheads="1"/>
          </p:cNvSpPr>
          <p:nvPr/>
        </p:nvSpPr>
        <p:spPr bwMode="auto">
          <a:xfrm>
            <a:off x="5653022" y="5709454"/>
            <a:ext cx="441482"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a:t>V</a:t>
            </a:r>
          </a:p>
        </p:txBody>
      </p:sp>
      <p:sp>
        <p:nvSpPr>
          <p:cNvPr id="746519" name="Line 23"/>
          <p:cNvSpPr>
            <a:spLocks noChangeShapeType="1"/>
          </p:cNvSpPr>
          <p:nvPr/>
        </p:nvSpPr>
        <p:spPr bwMode="auto">
          <a:xfrm>
            <a:off x="4696927" y="4020422"/>
            <a:ext cx="0" cy="1605018"/>
          </a:xfrm>
          <a:prstGeom prst="line">
            <a:avLst/>
          </a:prstGeom>
          <a:noFill/>
          <a:ln w="190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0" name="Oval 24"/>
          <p:cNvSpPr>
            <a:spLocks noChangeArrowheads="1"/>
          </p:cNvSpPr>
          <p:nvPr/>
        </p:nvSpPr>
        <p:spPr bwMode="auto">
          <a:xfrm>
            <a:off x="4347907" y="5635942"/>
            <a:ext cx="716606" cy="675613"/>
          </a:xfrm>
          <a:prstGeom prst="ellipse">
            <a:avLst/>
          </a:prstGeom>
          <a:noFill/>
          <a:ln w="19050">
            <a:solidFill>
              <a:srgbClr val="9966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1" name="Line 25"/>
          <p:cNvSpPr>
            <a:spLocks noChangeShapeType="1"/>
          </p:cNvSpPr>
          <p:nvPr/>
        </p:nvSpPr>
        <p:spPr bwMode="auto">
          <a:xfrm>
            <a:off x="4722918" y="6313306"/>
            <a:ext cx="0" cy="435822"/>
          </a:xfrm>
          <a:prstGeom prst="line">
            <a:avLst/>
          </a:prstGeom>
          <a:noFill/>
          <a:ln w="190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2" name="Text Box 26"/>
          <p:cNvSpPr txBox="1">
            <a:spLocks noChangeArrowheads="1"/>
          </p:cNvSpPr>
          <p:nvPr/>
        </p:nvSpPr>
        <p:spPr bwMode="auto">
          <a:xfrm>
            <a:off x="4542839" y="6430574"/>
            <a:ext cx="300417" cy="42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a:t>-</a:t>
            </a:r>
            <a:endParaRPr lang="de-DE" sz="2700"/>
          </a:p>
        </p:txBody>
      </p:sp>
      <p:sp>
        <p:nvSpPr>
          <p:cNvPr id="746523" name="Text Box 27"/>
          <p:cNvSpPr txBox="1">
            <a:spLocks noChangeArrowheads="1"/>
          </p:cNvSpPr>
          <p:nvPr/>
        </p:nvSpPr>
        <p:spPr bwMode="auto">
          <a:xfrm>
            <a:off x="4461153" y="5725207"/>
            <a:ext cx="441482"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dirty="0" smtClean="0">
                <a:sym typeface="Symbol" pitchFamily="18" charset="2"/>
              </a:rPr>
              <a:t>V</a:t>
            </a:r>
            <a:endParaRPr lang="de-DE" sz="2700" dirty="0"/>
          </a:p>
        </p:txBody>
      </p:sp>
      <p:sp>
        <p:nvSpPr>
          <p:cNvPr id="746524" name="Line 28"/>
          <p:cNvSpPr>
            <a:spLocks noChangeShapeType="1"/>
          </p:cNvSpPr>
          <p:nvPr/>
        </p:nvSpPr>
        <p:spPr bwMode="auto">
          <a:xfrm>
            <a:off x="8835052" y="4044926"/>
            <a:ext cx="766731"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5" name="Oval 29"/>
          <p:cNvSpPr>
            <a:spLocks noChangeArrowheads="1"/>
          </p:cNvSpPr>
          <p:nvPr/>
        </p:nvSpPr>
        <p:spPr bwMode="auto">
          <a:xfrm>
            <a:off x="9575792" y="3827890"/>
            <a:ext cx="716606" cy="675613"/>
          </a:xfrm>
          <a:prstGeom prst="ellipse">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6" name="Line 30"/>
          <p:cNvSpPr>
            <a:spLocks noChangeShapeType="1"/>
          </p:cNvSpPr>
          <p:nvPr/>
        </p:nvSpPr>
        <p:spPr bwMode="auto">
          <a:xfrm>
            <a:off x="8859185" y="4345976"/>
            <a:ext cx="766732"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27" name="Text Box 31"/>
          <p:cNvSpPr txBox="1">
            <a:spLocks noChangeArrowheads="1"/>
          </p:cNvSpPr>
          <p:nvPr/>
        </p:nvSpPr>
        <p:spPr bwMode="auto">
          <a:xfrm>
            <a:off x="9698320" y="3913654"/>
            <a:ext cx="476748"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a:sym typeface="Symbol" pitchFamily="18" charset="2"/>
              </a:rPr>
              <a:t></a:t>
            </a:r>
            <a:endParaRPr lang="de-DE" sz="2700"/>
          </a:p>
        </p:txBody>
      </p:sp>
      <p:sp>
        <p:nvSpPr>
          <p:cNvPr id="746528" name="AutoShape 32"/>
          <p:cNvSpPr>
            <a:spLocks/>
          </p:cNvSpPr>
          <p:nvPr/>
        </p:nvSpPr>
        <p:spPr bwMode="auto">
          <a:xfrm>
            <a:off x="329476" y="5294465"/>
            <a:ext cx="3848511" cy="392065"/>
          </a:xfrm>
          <a:prstGeom prst="borderCallout1">
            <a:avLst>
              <a:gd name="adj1" fmla="val 32144"/>
              <a:gd name="adj2" fmla="val 102315"/>
              <a:gd name="adj3" fmla="val 116963"/>
              <a:gd name="adj4" fmla="val 110181"/>
            </a:avLst>
          </a:prstGeom>
          <a:solidFill>
            <a:schemeClr val="accent3"/>
          </a:solidFill>
          <a:ln w="19050">
            <a:solidFill>
              <a:schemeClr val="tx1"/>
            </a:solidFill>
            <a:miter lim="800000"/>
            <a:headEnd/>
            <a:tailEnd/>
          </a:ln>
          <a:effectLst/>
          <a:extLst/>
        </p:spPr>
        <p:txBody>
          <a:bodyPr lIns="104306" tIns="52153" rIns="104306" bIns="52153">
            <a:spAutoFit/>
          </a:bodyPr>
          <a:lstStyle/>
          <a:p>
            <a:pPr algn="l" eaLnBrk="0" hangingPunct="0"/>
            <a:r>
              <a:rPr lang="de-DE" sz="1800"/>
              <a:t>Måle for kortslutning til gods</a:t>
            </a:r>
          </a:p>
        </p:txBody>
      </p:sp>
      <p:sp>
        <p:nvSpPr>
          <p:cNvPr id="746529" name="AutoShape 33"/>
          <p:cNvSpPr>
            <a:spLocks/>
          </p:cNvSpPr>
          <p:nvPr/>
        </p:nvSpPr>
        <p:spPr bwMode="auto">
          <a:xfrm>
            <a:off x="6720505" y="6176783"/>
            <a:ext cx="3579319" cy="661611"/>
          </a:xfrm>
          <a:prstGeom prst="borderCallout1">
            <a:avLst>
              <a:gd name="adj1" fmla="val 19046"/>
              <a:gd name="adj2" fmla="val -2491"/>
              <a:gd name="adj3" fmla="val -33333"/>
              <a:gd name="adj4" fmla="val -15352"/>
            </a:avLst>
          </a:prstGeom>
          <a:solidFill>
            <a:schemeClr val="accent3"/>
          </a:solidFill>
          <a:ln w="19050">
            <a:solidFill>
              <a:schemeClr val="tx1"/>
            </a:solidFill>
            <a:miter lim="800000"/>
            <a:headEnd/>
            <a:tailEnd/>
          </a:ln>
          <a:effectLst/>
          <a:extLst/>
        </p:spPr>
        <p:txBody>
          <a:bodyPr lIns="104306" tIns="52153" rIns="104306" bIns="52153">
            <a:spAutoFit/>
          </a:bodyPr>
          <a:lstStyle/>
          <a:p>
            <a:pPr algn="l" eaLnBrk="0" hangingPunct="0"/>
            <a:r>
              <a:rPr lang="de-DE" sz="1800" dirty="0" err="1"/>
              <a:t>Måle</a:t>
            </a:r>
            <a:r>
              <a:rPr lang="de-DE" sz="1800" dirty="0"/>
              <a:t> </a:t>
            </a:r>
            <a:r>
              <a:rPr lang="de-DE" sz="1800" dirty="0" err="1"/>
              <a:t>for</a:t>
            </a:r>
            <a:r>
              <a:rPr lang="de-DE" sz="1800" dirty="0"/>
              <a:t> </a:t>
            </a:r>
            <a:r>
              <a:rPr lang="de-DE" sz="1800" dirty="0" err="1"/>
              <a:t>kortslutning</a:t>
            </a:r>
            <a:r>
              <a:rPr lang="de-DE" sz="1800" dirty="0"/>
              <a:t> </a:t>
            </a:r>
            <a:r>
              <a:rPr lang="de-DE" sz="1800" dirty="0" err="1"/>
              <a:t>til</a:t>
            </a:r>
            <a:r>
              <a:rPr lang="de-DE" sz="1800" dirty="0"/>
              <a:t> </a:t>
            </a:r>
            <a:r>
              <a:rPr lang="de-DE" sz="1800" dirty="0" err="1"/>
              <a:t>pluss</a:t>
            </a:r>
            <a:r>
              <a:rPr lang="de-DE" sz="1800" dirty="0"/>
              <a:t/>
            </a:r>
            <a:br>
              <a:rPr lang="de-DE" sz="1800" dirty="0"/>
            </a:br>
            <a:r>
              <a:rPr lang="de-DE" sz="1800" dirty="0"/>
              <a:t>(</a:t>
            </a:r>
            <a:r>
              <a:rPr lang="de-DE" sz="1800" dirty="0" smtClean="0"/>
              <a:t>15kl, 30kl)</a:t>
            </a:r>
            <a:endParaRPr lang="de-DE" sz="1800" dirty="0"/>
          </a:p>
        </p:txBody>
      </p:sp>
      <p:sp>
        <p:nvSpPr>
          <p:cNvPr id="746530" name="AutoShape 34"/>
          <p:cNvSpPr>
            <a:spLocks/>
          </p:cNvSpPr>
          <p:nvPr/>
        </p:nvSpPr>
        <p:spPr bwMode="auto">
          <a:xfrm>
            <a:off x="6193261" y="4701286"/>
            <a:ext cx="3590458" cy="661611"/>
          </a:xfrm>
          <a:prstGeom prst="borderCallout1">
            <a:avLst>
              <a:gd name="adj1" fmla="val 32144"/>
              <a:gd name="adj2" fmla="val 102481"/>
              <a:gd name="adj3" fmla="val -33481"/>
              <a:gd name="adj4" fmla="val 104602"/>
            </a:avLst>
          </a:prstGeom>
          <a:solidFill>
            <a:schemeClr val="accent3"/>
          </a:solidFill>
          <a:ln w="19050">
            <a:solidFill>
              <a:schemeClr val="tx1"/>
            </a:solidFill>
            <a:miter lim="800000"/>
            <a:headEnd/>
            <a:tailEnd/>
          </a:ln>
          <a:effectLst/>
          <a:extLst/>
        </p:spPr>
        <p:txBody>
          <a:bodyPr lIns="104306" tIns="52153" rIns="104306" bIns="52153">
            <a:spAutoFit/>
          </a:bodyPr>
          <a:lstStyle/>
          <a:p>
            <a:pPr algn="l" eaLnBrk="0" hangingPunct="0"/>
            <a:r>
              <a:rPr lang="de-DE" sz="1800" dirty="0" err="1"/>
              <a:t>Måle</a:t>
            </a:r>
            <a:r>
              <a:rPr lang="de-DE" sz="1800" dirty="0"/>
              <a:t> </a:t>
            </a:r>
            <a:r>
              <a:rPr lang="de-DE" sz="1800" dirty="0" err="1"/>
              <a:t>for</a:t>
            </a:r>
            <a:r>
              <a:rPr lang="de-DE" sz="1800" dirty="0"/>
              <a:t> </a:t>
            </a:r>
            <a:r>
              <a:rPr lang="de-DE" sz="1800" dirty="0" err="1"/>
              <a:t>overledning</a:t>
            </a:r>
            <a:r>
              <a:rPr lang="de-DE" sz="1800" dirty="0"/>
              <a:t> </a:t>
            </a:r>
            <a:r>
              <a:rPr lang="de-DE" sz="1800" dirty="0" err="1"/>
              <a:t>mellom</a:t>
            </a:r>
            <a:r>
              <a:rPr lang="de-DE" sz="1800" dirty="0"/>
              <a:t> </a:t>
            </a:r>
            <a:r>
              <a:rPr lang="de-DE" sz="1800" dirty="0" err="1"/>
              <a:t>ledninger</a:t>
            </a:r>
            <a:r>
              <a:rPr lang="de-DE" sz="1800" dirty="0"/>
              <a:t> i </a:t>
            </a:r>
            <a:r>
              <a:rPr lang="de-DE" sz="1800" dirty="0" err="1"/>
              <a:t>samme</a:t>
            </a:r>
            <a:r>
              <a:rPr lang="de-DE" sz="1800" dirty="0"/>
              <a:t> </a:t>
            </a:r>
            <a:r>
              <a:rPr lang="de-DE" sz="1800" dirty="0" err="1"/>
              <a:t>kontaktplugg</a:t>
            </a:r>
            <a:endParaRPr lang="de-DE" sz="2700" dirty="0"/>
          </a:p>
        </p:txBody>
      </p:sp>
      <p:sp>
        <p:nvSpPr>
          <p:cNvPr id="746531" name="AutoShape 35"/>
          <p:cNvSpPr>
            <a:spLocks/>
          </p:cNvSpPr>
          <p:nvPr/>
        </p:nvSpPr>
        <p:spPr bwMode="auto">
          <a:xfrm>
            <a:off x="5376404" y="2193117"/>
            <a:ext cx="2361459" cy="661611"/>
          </a:xfrm>
          <a:prstGeom prst="borderCallout1">
            <a:avLst>
              <a:gd name="adj1" fmla="val 32144"/>
              <a:gd name="adj2" fmla="val -3773"/>
              <a:gd name="adj3" fmla="val 72769"/>
              <a:gd name="adj4" fmla="val -20519"/>
            </a:avLst>
          </a:prstGeom>
          <a:solidFill>
            <a:schemeClr val="accent3"/>
          </a:solidFill>
          <a:ln w="19050">
            <a:solidFill>
              <a:schemeClr val="tx1"/>
            </a:solidFill>
            <a:miter lim="800000"/>
            <a:headEnd/>
            <a:tailEnd/>
          </a:ln>
          <a:effectLst/>
          <a:extLst/>
        </p:spPr>
        <p:txBody>
          <a:bodyPr lIns="104306" tIns="52153" rIns="104306" bIns="52153">
            <a:spAutoFit/>
          </a:bodyPr>
          <a:lstStyle/>
          <a:p>
            <a:pPr algn="l" eaLnBrk="0" hangingPunct="0"/>
            <a:r>
              <a:rPr lang="de-DE" sz="1800" dirty="0" err="1"/>
              <a:t>Gjennomgangs</a:t>
            </a:r>
            <a:r>
              <a:rPr lang="de-DE" sz="1800" dirty="0"/>
              <a:t> </a:t>
            </a:r>
            <a:r>
              <a:rPr lang="de-DE" sz="1800" dirty="0" err="1"/>
              <a:t>måling</a:t>
            </a:r>
            <a:endParaRPr lang="de-DE" sz="2700" dirty="0"/>
          </a:p>
        </p:txBody>
      </p:sp>
      <p:sp>
        <p:nvSpPr>
          <p:cNvPr id="746532" name="Line 36"/>
          <p:cNvSpPr>
            <a:spLocks noChangeShapeType="1"/>
          </p:cNvSpPr>
          <p:nvPr/>
        </p:nvSpPr>
        <p:spPr bwMode="auto">
          <a:xfrm flipH="1">
            <a:off x="536528" y="4261963"/>
            <a:ext cx="449271" cy="1575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3" name="Rectangle 37"/>
          <p:cNvSpPr>
            <a:spLocks noChangeArrowheads="1"/>
          </p:cNvSpPr>
          <p:nvPr/>
        </p:nvSpPr>
        <p:spPr bwMode="auto">
          <a:xfrm>
            <a:off x="1254989" y="1834307"/>
            <a:ext cx="1396083" cy="7963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4" name="Text Box 38"/>
          <p:cNvSpPr txBox="1">
            <a:spLocks noChangeArrowheads="1"/>
          </p:cNvSpPr>
          <p:nvPr/>
        </p:nvSpPr>
        <p:spPr bwMode="auto">
          <a:xfrm>
            <a:off x="1453635" y="1965579"/>
            <a:ext cx="1191687" cy="52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de-DE" sz="2700" dirty="0" err="1"/>
              <a:t>Scope</a:t>
            </a:r>
            <a:endParaRPr lang="de-DE" sz="2700" dirty="0"/>
          </a:p>
        </p:txBody>
      </p:sp>
      <p:sp>
        <p:nvSpPr>
          <p:cNvPr id="746535" name="Line 39"/>
          <p:cNvSpPr>
            <a:spLocks noChangeShapeType="1"/>
          </p:cNvSpPr>
          <p:nvPr/>
        </p:nvSpPr>
        <p:spPr bwMode="auto">
          <a:xfrm>
            <a:off x="2636220" y="2425905"/>
            <a:ext cx="269192" cy="0"/>
          </a:xfrm>
          <a:prstGeom prst="line">
            <a:avLst/>
          </a:prstGeom>
          <a:noFill/>
          <a:ln w="1905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6" name="Line 40"/>
          <p:cNvSpPr>
            <a:spLocks noChangeShapeType="1"/>
          </p:cNvSpPr>
          <p:nvPr/>
        </p:nvSpPr>
        <p:spPr bwMode="auto">
          <a:xfrm>
            <a:off x="2892416" y="2425906"/>
            <a:ext cx="0" cy="1606768"/>
          </a:xfrm>
          <a:prstGeom prst="line">
            <a:avLst/>
          </a:prstGeom>
          <a:noFill/>
          <a:ln w="1905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7" name="Line 41"/>
          <p:cNvSpPr>
            <a:spLocks noChangeShapeType="1"/>
          </p:cNvSpPr>
          <p:nvPr/>
        </p:nvSpPr>
        <p:spPr bwMode="auto">
          <a:xfrm>
            <a:off x="2662211" y="2186116"/>
            <a:ext cx="551379" cy="0"/>
          </a:xfrm>
          <a:prstGeom prst="line">
            <a:avLst/>
          </a:prstGeom>
          <a:noFill/>
          <a:ln w="1905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8" name="Line 42"/>
          <p:cNvSpPr>
            <a:spLocks noChangeShapeType="1"/>
          </p:cNvSpPr>
          <p:nvPr/>
        </p:nvSpPr>
        <p:spPr bwMode="auto">
          <a:xfrm flipH="1">
            <a:off x="3213590" y="2063596"/>
            <a:ext cx="0" cy="241540"/>
          </a:xfrm>
          <a:prstGeom prst="line">
            <a:avLst/>
          </a:prstGeom>
          <a:noFill/>
          <a:ln w="1905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746539" name="AutoShape 43"/>
          <p:cNvSpPr>
            <a:spLocks/>
          </p:cNvSpPr>
          <p:nvPr/>
        </p:nvSpPr>
        <p:spPr bwMode="auto">
          <a:xfrm>
            <a:off x="3943191" y="1652276"/>
            <a:ext cx="3848511" cy="392065"/>
          </a:xfrm>
          <a:prstGeom prst="borderCallout1">
            <a:avLst>
              <a:gd name="adj1" fmla="val 32144"/>
              <a:gd name="adj2" fmla="val -2315"/>
              <a:gd name="adj3" fmla="val 84375"/>
              <a:gd name="adj4" fmla="val -33866"/>
            </a:avLst>
          </a:prstGeom>
          <a:solidFill>
            <a:schemeClr val="accent3"/>
          </a:solidFill>
          <a:ln w="19050">
            <a:solidFill>
              <a:schemeClr val="tx1"/>
            </a:solidFill>
            <a:miter lim="800000"/>
            <a:headEnd/>
            <a:tailEnd/>
          </a:ln>
          <a:effectLst/>
          <a:extLst/>
        </p:spPr>
        <p:txBody>
          <a:bodyPr lIns="104306" tIns="52153" rIns="104306" bIns="52153">
            <a:spAutoFit/>
          </a:bodyPr>
          <a:lstStyle/>
          <a:p>
            <a:pPr algn="l" eaLnBrk="0" hangingPunct="0"/>
            <a:r>
              <a:rPr lang="de-DE" sz="1800" dirty="0" err="1"/>
              <a:t>Måle</a:t>
            </a:r>
            <a:r>
              <a:rPr lang="de-DE" sz="1800" dirty="0"/>
              <a:t> </a:t>
            </a:r>
            <a:r>
              <a:rPr lang="de-DE" sz="1800" dirty="0" err="1"/>
              <a:t>dataledninger</a:t>
            </a:r>
            <a:r>
              <a:rPr lang="de-DE" sz="1800" dirty="0"/>
              <a:t> </a:t>
            </a:r>
            <a:r>
              <a:rPr lang="de-DE" sz="1800" dirty="0" err="1"/>
              <a:t>med</a:t>
            </a:r>
            <a:r>
              <a:rPr lang="de-DE" sz="1800" dirty="0"/>
              <a:t> DSO</a:t>
            </a:r>
          </a:p>
        </p:txBody>
      </p:sp>
    </p:spTree>
    <p:extLst>
      <p:ext uri="{BB962C8B-B14F-4D97-AF65-F5344CB8AC3E}">
        <p14:creationId xmlns:p14="http://schemas.microsoft.com/office/powerpoint/2010/main" val="2546015622"/>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a:xfrm>
            <a:off x="162124" y="5292799"/>
            <a:ext cx="10585176" cy="1501751"/>
          </a:xfrm>
        </p:spPr>
        <p:txBody>
          <a:bodyPr>
            <a:normAutofit fontScale="90000"/>
          </a:bodyPr>
          <a:lstStyle/>
          <a:p>
            <a:r>
              <a:rPr lang="sv-SE" dirty="0" smtClean="0"/>
              <a:t>Kontroll av </a:t>
            </a:r>
            <a:r>
              <a:rPr lang="sv-SE" dirty="0" err="1" smtClean="0"/>
              <a:t>spenningsforsyning</a:t>
            </a:r>
            <a:r>
              <a:rPr lang="sv-SE" dirty="0" smtClean="0"/>
              <a:t> </a:t>
            </a:r>
            <a:r>
              <a:rPr lang="sv-SE" dirty="0" err="1" smtClean="0"/>
              <a:t>og</a:t>
            </a:r>
            <a:r>
              <a:rPr lang="sv-SE" dirty="0" smtClean="0"/>
              <a:t> Gods</a:t>
            </a:r>
            <a:endParaRPr lang="sv-SE" dirty="0"/>
          </a:p>
        </p:txBody>
      </p:sp>
      <p:sp>
        <p:nvSpPr>
          <p:cNvPr id="12" name="Platshållare för text 11"/>
          <p:cNvSpPr>
            <a:spLocks noGrp="1"/>
          </p:cNvSpPr>
          <p:nvPr>
            <p:ph type="body" idx="1"/>
          </p:nvPr>
        </p:nvSpPr>
        <p:spPr/>
        <p:txBody>
          <a:bodyPr/>
          <a:lstStyle/>
          <a:p>
            <a:r>
              <a:rPr lang="sv-SE" dirty="0" smtClean="0"/>
              <a:t>Avsnitt 3</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3" name="Rectangle 7"/>
          <p:cNvSpPr>
            <a:spLocks noChangeArrowheads="1"/>
          </p:cNvSpPr>
          <p:nvPr/>
        </p:nvSpPr>
        <p:spPr bwMode="auto">
          <a:xfrm>
            <a:off x="0" y="1"/>
            <a:ext cx="10693400" cy="1944575"/>
          </a:xfrm>
          <a:prstGeom prst="rect">
            <a:avLst/>
          </a:prstGeom>
          <a:solidFill>
            <a:schemeClr val="bg1"/>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2" name="Tittel 1"/>
          <p:cNvSpPr>
            <a:spLocks noGrp="1"/>
          </p:cNvSpPr>
          <p:nvPr>
            <p:ph type="title"/>
          </p:nvPr>
        </p:nvSpPr>
        <p:spPr/>
        <p:txBody>
          <a:bodyPr/>
          <a:lstStyle/>
          <a:p>
            <a:r>
              <a:rPr lang="nb-NO" u="sng" dirty="0" smtClean="0"/>
              <a:t>Målsettinger</a:t>
            </a:r>
            <a:endParaRPr lang="nb-NO" u="sng" dirty="0"/>
          </a:p>
        </p:txBody>
      </p:sp>
      <p:sp>
        <p:nvSpPr>
          <p:cNvPr id="726019" name="Rectangle 3"/>
          <p:cNvSpPr>
            <a:spLocks noGrp="1" noChangeArrowheads="1"/>
          </p:cNvSpPr>
          <p:nvPr>
            <p:ph idx="1"/>
          </p:nvPr>
        </p:nvSpPr>
        <p:spPr>
          <a:xfrm>
            <a:off x="534670" y="1398867"/>
            <a:ext cx="9492550" cy="5239882"/>
          </a:xfrm>
          <a:solidFill>
            <a:schemeClr val="bg1"/>
          </a:solidFill>
          <a:ln/>
        </p:spPr>
        <p:txBody>
          <a:bodyPr>
            <a:normAutofit fontScale="85000" lnSpcReduction="20000"/>
          </a:bodyPr>
          <a:lstStyle/>
          <a:p>
            <a:pPr marL="709858" indent="-608449">
              <a:buNone/>
            </a:pPr>
            <a:r>
              <a:rPr lang="nb-NO" u="sng" dirty="0">
                <a:solidFill>
                  <a:srgbClr val="000000"/>
                </a:solidFill>
                <a:cs typeface="Times New Roman" pitchFamily="18" charset="0"/>
              </a:rPr>
              <a:t>K</a:t>
            </a:r>
            <a:r>
              <a:rPr lang="nb-NO" u="sng" dirty="0" smtClean="0">
                <a:solidFill>
                  <a:srgbClr val="000000"/>
                </a:solidFill>
                <a:cs typeface="Times New Roman" pitchFamily="18" charset="0"/>
              </a:rPr>
              <a:t>unnskapsmål</a:t>
            </a:r>
            <a:r>
              <a:rPr lang="nb-NO" dirty="0">
                <a:solidFill>
                  <a:srgbClr val="000000"/>
                </a:solidFill>
                <a:cs typeface="Times New Roman" pitchFamily="18" charset="0"/>
              </a:rPr>
              <a:t>:</a:t>
            </a:r>
          </a:p>
          <a:p>
            <a:pPr marL="709858" indent="-608449">
              <a:buFont typeface="Symbol" pitchFamily="18" charset="2"/>
              <a:buChar char=""/>
            </a:pPr>
            <a:r>
              <a:rPr lang="nb-NO" dirty="0">
                <a:solidFill>
                  <a:srgbClr val="000000"/>
                </a:solidFill>
                <a:cs typeface="Times New Roman" pitchFamily="18" charset="0"/>
              </a:rPr>
              <a:t>Deltagerne skal få en dypere forståelse for strukturert diagnose i bilens elektroniske systemer </a:t>
            </a:r>
          </a:p>
          <a:p>
            <a:pPr marL="709858" indent="-608449">
              <a:buFont typeface="Symbol" pitchFamily="18" charset="2"/>
              <a:buChar char=""/>
            </a:pPr>
            <a:endParaRPr lang="nb-NO" sz="900" dirty="0">
              <a:solidFill>
                <a:srgbClr val="000000"/>
              </a:solidFill>
              <a:cs typeface="Times New Roman" pitchFamily="18" charset="0"/>
            </a:endParaRPr>
          </a:p>
          <a:p>
            <a:pPr marL="709858" indent="-608449">
              <a:buNone/>
            </a:pPr>
            <a:r>
              <a:rPr lang="nb-NO" u="sng" dirty="0" smtClean="0">
                <a:solidFill>
                  <a:srgbClr val="000000"/>
                </a:solidFill>
                <a:cs typeface="Times New Roman" pitchFamily="18" charset="0"/>
              </a:rPr>
              <a:t>Ferdighetsmål</a:t>
            </a:r>
            <a:r>
              <a:rPr lang="nb-NO" dirty="0" smtClean="0">
                <a:solidFill>
                  <a:srgbClr val="000000"/>
                </a:solidFill>
                <a:cs typeface="Times New Roman" pitchFamily="18" charset="0"/>
              </a:rPr>
              <a:t>:</a:t>
            </a:r>
            <a:endParaRPr lang="nb-NO" dirty="0">
              <a:solidFill>
                <a:srgbClr val="000000"/>
              </a:solidFill>
              <a:cs typeface="Times New Roman" pitchFamily="18" charset="0"/>
            </a:endParaRPr>
          </a:p>
          <a:p>
            <a:pPr marL="709858" indent="-608449">
              <a:buFont typeface="Symbol" pitchFamily="18" charset="2"/>
              <a:buChar char=""/>
            </a:pPr>
            <a:r>
              <a:rPr lang="nb-NO" dirty="0">
                <a:solidFill>
                  <a:srgbClr val="000000"/>
                </a:solidFill>
                <a:cs typeface="Times New Roman" pitchFamily="18" charset="0"/>
              </a:rPr>
              <a:t>Deltagerne skal kunne bruke kundesamtalen til å avgrense årsak til henvendelsen</a:t>
            </a:r>
          </a:p>
          <a:p>
            <a:pPr marL="709858" indent="-608449">
              <a:buFont typeface="Symbol" pitchFamily="18" charset="2"/>
              <a:buChar char=""/>
            </a:pPr>
            <a:r>
              <a:rPr lang="nb-NO" dirty="0">
                <a:solidFill>
                  <a:srgbClr val="000000"/>
                </a:solidFill>
                <a:cs typeface="Times New Roman" pitchFamily="18" charset="0"/>
              </a:rPr>
              <a:t>Deltagerne skal kunne stille diagnose på aktuelle kjøretøy- systemer</a:t>
            </a:r>
          </a:p>
          <a:p>
            <a:pPr marL="709858" indent="-608449">
              <a:buFont typeface="Symbol" pitchFamily="18" charset="2"/>
              <a:buChar char=""/>
            </a:pPr>
            <a:endParaRPr lang="nb-NO" sz="1000" dirty="0">
              <a:solidFill>
                <a:srgbClr val="000000"/>
              </a:solidFill>
              <a:cs typeface="Times New Roman" pitchFamily="18" charset="0"/>
            </a:endParaRPr>
          </a:p>
          <a:p>
            <a:pPr marL="709858" indent="-608449">
              <a:buNone/>
            </a:pPr>
            <a:r>
              <a:rPr lang="nb-NO" u="sng" dirty="0">
                <a:solidFill>
                  <a:srgbClr val="000000"/>
                </a:solidFill>
                <a:cs typeface="Times New Roman" pitchFamily="18" charset="0"/>
              </a:rPr>
              <a:t>H</a:t>
            </a:r>
            <a:r>
              <a:rPr lang="nb-NO" u="sng" dirty="0" smtClean="0">
                <a:solidFill>
                  <a:srgbClr val="000000"/>
                </a:solidFill>
                <a:cs typeface="Times New Roman" pitchFamily="18" charset="0"/>
              </a:rPr>
              <a:t>oldningsmål</a:t>
            </a:r>
            <a:r>
              <a:rPr lang="nb-NO" dirty="0">
                <a:solidFill>
                  <a:srgbClr val="000000"/>
                </a:solidFill>
                <a:cs typeface="Times New Roman" pitchFamily="18" charset="0"/>
              </a:rPr>
              <a:t>:</a:t>
            </a:r>
          </a:p>
          <a:p>
            <a:pPr marL="709858" indent="-608449">
              <a:buFont typeface="Symbol" pitchFamily="18" charset="2"/>
              <a:buChar char=""/>
            </a:pPr>
            <a:r>
              <a:rPr lang="nb-NO" dirty="0">
                <a:solidFill>
                  <a:srgbClr val="000000"/>
                </a:solidFill>
                <a:cs typeface="Times New Roman" pitchFamily="18" charset="0"/>
              </a:rPr>
              <a:t>Deltagerne skal etter opplæringen kunne videreutvikle ferdighetene tilegnet under samlingen i sitt daglige arbeid</a:t>
            </a:r>
            <a:endParaRPr lang="en-US" dirty="0"/>
          </a:p>
        </p:txBody>
      </p:sp>
    </p:spTree>
    <p:extLst>
      <p:ext uri="{BB962C8B-B14F-4D97-AF65-F5344CB8AC3E}">
        <p14:creationId xmlns:p14="http://schemas.microsoft.com/office/powerpoint/2010/main" val="3790563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smtClean="0"/>
              <a:t>Kontroll av </a:t>
            </a:r>
            <a:r>
              <a:rPr lang="sv-SE" dirty="0" err="1" smtClean="0"/>
              <a:t>spenningsforsyning</a:t>
            </a:r>
            <a:r>
              <a:rPr lang="sv-SE" dirty="0" smtClean="0"/>
              <a:t> </a:t>
            </a:r>
            <a:r>
              <a:rPr lang="sv-SE" dirty="0" err="1" smtClean="0"/>
              <a:t>og</a:t>
            </a:r>
            <a:r>
              <a:rPr lang="sv-SE" dirty="0" smtClean="0"/>
              <a:t> gods</a:t>
            </a:r>
            <a:endParaRPr lang="sv-SE" dirty="0"/>
          </a:p>
        </p:txBody>
      </p:sp>
      <p:pic>
        <p:nvPicPr>
          <p:cNvPr id="4" name="Plassholder for bilde 3"/>
          <p:cNvPicPr>
            <a:picLocks noGrp="1" noChangeAspect="1"/>
          </p:cNvPicPr>
          <p:nvPr>
            <p:ph type="pic" idx="13"/>
          </p:nvPr>
        </p:nvPicPr>
        <p:blipFill>
          <a:blip r:embed="rId2">
            <a:extLst>
              <a:ext uri="{28A0092B-C50C-407E-A947-70E740481C1C}">
                <a14:useLocalDpi xmlns:a14="http://schemas.microsoft.com/office/drawing/2010/main" val="0"/>
              </a:ext>
            </a:extLst>
          </a:blip>
          <a:srcRect t="9030" b="9030"/>
          <a:stretch>
            <a:fillRect/>
          </a:stretch>
        </p:blipFill>
        <p:spPr/>
      </p:pic>
      <p:pic>
        <p:nvPicPr>
          <p:cNvPr id="11266" name="Picture 2" descr="C:\Users\larsko\Pictures\Spenningsmå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316" y="1476375"/>
            <a:ext cx="6486525" cy="5191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2244" y="3328192"/>
            <a:ext cx="500838" cy="74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9068" y="3328191"/>
            <a:ext cx="500838" cy="7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100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567160" y="324247"/>
            <a:ext cx="9611963" cy="1037459"/>
          </a:xfrm>
        </p:spPr>
        <p:txBody>
          <a:bodyPr/>
          <a:lstStyle/>
          <a:p>
            <a:r>
              <a:rPr lang="de-DE" altLang="zh-CN" dirty="0" err="1">
                <a:ea typeface="宋体" pitchFamily="2" charset="-122"/>
              </a:rPr>
              <a:t>Testing</a:t>
            </a:r>
            <a:r>
              <a:rPr lang="de-DE" altLang="zh-CN" dirty="0">
                <a:ea typeface="宋体" pitchFamily="2" charset="-122"/>
              </a:rPr>
              <a:t> </a:t>
            </a:r>
            <a:r>
              <a:rPr lang="de-DE" altLang="zh-CN" dirty="0" err="1">
                <a:ea typeface="宋体" pitchFamily="2" charset="-122"/>
              </a:rPr>
              <a:t>av</a:t>
            </a:r>
            <a:r>
              <a:rPr lang="de-DE" altLang="zh-CN" dirty="0">
                <a:ea typeface="宋体" pitchFamily="2" charset="-122"/>
              </a:rPr>
              <a:t> </a:t>
            </a:r>
            <a:r>
              <a:rPr lang="de-DE" altLang="zh-CN" dirty="0" err="1">
                <a:ea typeface="宋体" pitchFamily="2" charset="-122"/>
              </a:rPr>
              <a:t>strømforsyning</a:t>
            </a:r>
            <a:endParaRPr lang="de-DE" altLang="zh-CN" dirty="0">
              <a:ea typeface="宋体" pitchFamily="2" charset="-122"/>
            </a:endParaRPr>
          </a:p>
        </p:txBody>
      </p:sp>
      <p:sp>
        <p:nvSpPr>
          <p:cNvPr id="598019" name="Rectangle 3"/>
          <p:cNvSpPr>
            <a:spLocks noGrp="1" noChangeArrowheads="1"/>
          </p:cNvSpPr>
          <p:nvPr>
            <p:ph type="body" idx="4294967295"/>
          </p:nvPr>
        </p:nvSpPr>
        <p:spPr>
          <a:xfrm>
            <a:off x="425450" y="1188343"/>
            <a:ext cx="10267950" cy="841375"/>
          </a:xfrm>
        </p:spPr>
        <p:txBody>
          <a:bodyPr>
            <a:normAutofit fontScale="77500" lnSpcReduction="20000"/>
          </a:bodyPr>
          <a:lstStyle/>
          <a:p>
            <a:r>
              <a:rPr lang="nb-NO" altLang="zh-CN" dirty="0">
                <a:ea typeface="宋体" pitchFamily="2" charset="-122"/>
              </a:rPr>
              <a:t>Hva må du </a:t>
            </a:r>
            <a:r>
              <a:rPr lang="nb-NO" altLang="zh-CN" dirty="0" smtClean="0">
                <a:ea typeface="宋体" pitchFamily="2" charset="-122"/>
              </a:rPr>
              <a:t>tenke </a:t>
            </a:r>
            <a:r>
              <a:rPr lang="nb-NO" altLang="zh-CN" dirty="0">
                <a:ea typeface="宋体" pitchFamily="2" charset="-122"/>
              </a:rPr>
              <a:t>på når du tester strømforsyningen på en </a:t>
            </a:r>
            <a:r>
              <a:rPr lang="nb-NO" altLang="zh-CN" dirty="0" smtClean="0">
                <a:ea typeface="宋体" pitchFamily="2" charset="-122"/>
              </a:rPr>
              <a:t>styreenhet med flere spenningsforsyninger?</a:t>
            </a:r>
            <a:endParaRPr lang="de-DE" altLang="zh-CN" dirty="0">
              <a:ea typeface="宋体" pitchFamily="2" charset="-122"/>
            </a:endParaRPr>
          </a:p>
        </p:txBody>
      </p:sp>
      <p:sp>
        <p:nvSpPr>
          <p:cNvPr id="598021" name="Text Box 5"/>
          <p:cNvSpPr txBox="1">
            <a:spLocks noChangeArrowheads="1"/>
          </p:cNvSpPr>
          <p:nvPr/>
        </p:nvSpPr>
        <p:spPr bwMode="auto">
          <a:xfrm>
            <a:off x="2695628" y="3050051"/>
            <a:ext cx="1347814"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dirty="0">
                <a:solidFill>
                  <a:srgbClr val="E61117"/>
                </a:solidFill>
                <a:ea typeface="宋体" pitchFamily="2" charset="-122"/>
              </a:rPr>
              <a:t>+ </a:t>
            </a:r>
            <a:r>
              <a:rPr lang="de-DE" altLang="zh-CN" dirty="0" smtClean="0">
                <a:solidFill>
                  <a:srgbClr val="E61117"/>
                </a:solidFill>
                <a:ea typeface="宋体" pitchFamily="2" charset="-122"/>
              </a:rPr>
              <a:t>  + +</a:t>
            </a:r>
            <a:endParaRPr lang="de-DE" altLang="zh-CN" dirty="0">
              <a:solidFill>
                <a:srgbClr val="E61117"/>
              </a:solidFill>
              <a:ea typeface="宋体" pitchFamily="2" charset="-122"/>
            </a:endParaRPr>
          </a:p>
        </p:txBody>
      </p:sp>
      <p:sp>
        <p:nvSpPr>
          <p:cNvPr id="598022" name="Line 6"/>
          <p:cNvSpPr>
            <a:spLocks noChangeShapeType="1"/>
          </p:cNvSpPr>
          <p:nvPr/>
        </p:nvSpPr>
        <p:spPr bwMode="auto">
          <a:xfrm>
            <a:off x="2755036" y="5130108"/>
            <a:ext cx="0" cy="435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23" name="Line 7"/>
          <p:cNvSpPr>
            <a:spLocks noChangeShapeType="1"/>
          </p:cNvSpPr>
          <p:nvPr/>
        </p:nvSpPr>
        <p:spPr bwMode="auto">
          <a:xfrm>
            <a:off x="2608373" y="5565930"/>
            <a:ext cx="295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24" name="Oval 8"/>
          <p:cNvSpPr>
            <a:spLocks noChangeArrowheads="1"/>
          </p:cNvSpPr>
          <p:nvPr/>
        </p:nvSpPr>
        <p:spPr bwMode="auto">
          <a:xfrm>
            <a:off x="2542909" y="5414994"/>
            <a:ext cx="30543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598025" name="Line 9"/>
          <p:cNvSpPr>
            <a:spLocks noChangeShapeType="1"/>
          </p:cNvSpPr>
          <p:nvPr/>
        </p:nvSpPr>
        <p:spPr bwMode="auto">
          <a:xfrm>
            <a:off x="3536620" y="5130108"/>
            <a:ext cx="0" cy="435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26" name="Line 10"/>
          <p:cNvSpPr>
            <a:spLocks noChangeShapeType="1"/>
          </p:cNvSpPr>
          <p:nvPr/>
        </p:nvSpPr>
        <p:spPr bwMode="auto">
          <a:xfrm>
            <a:off x="3389957" y="5565930"/>
            <a:ext cx="295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27" name="Oval 11"/>
          <p:cNvSpPr>
            <a:spLocks noChangeArrowheads="1"/>
          </p:cNvSpPr>
          <p:nvPr/>
        </p:nvSpPr>
        <p:spPr bwMode="auto">
          <a:xfrm>
            <a:off x="3463449" y="5435708"/>
            <a:ext cx="299075"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598028" name="Line 12"/>
          <p:cNvSpPr>
            <a:spLocks noChangeShapeType="1"/>
          </p:cNvSpPr>
          <p:nvPr/>
        </p:nvSpPr>
        <p:spPr bwMode="auto">
          <a:xfrm>
            <a:off x="3156038" y="5130108"/>
            <a:ext cx="0" cy="4358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29" name="Line 13"/>
          <p:cNvSpPr>
            <a:spLocks noChangeShapeType="1"/>
          </p:cNvSpPr>
          <p:nvPr/>
        </p:nvSpPr>
        <p:spPr bwMode="auto">
          <a:xfrm>
            <a:off x="3009376" y="5565930"/>
            <a:ext cx="295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30" name="Oval 14"/>
          <p:cNvSpPr>
            <a:spLocks noChangeArrowheads="1"/>
          </p:cNvSpPr>
          <p:nvPr/>
        </p:nvSpPr>
        <p:spPr bwMode="auto">
          <a:xfrm>
            <a:off x="3009377" y="5435708"/>
            <a:ext cx="295182"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598032" name="Line 16"/>
          <p:cNvSpPr>
            <a:spLocks noChangeShapeType="1"/>
          </p:cNvSpPr>
          <p:nvPr/>
        </p:nvSpPr>
        <p:spPr bwMode="auto">
          <a:xfrm>
            <a:off x="3872645" y="4851810"/>
            <a:ext cx="547666" cy="0"/>
          </a:xfrm>
          <a:prstGeom prst="line">
            <a:avLst/>
          </a:prstGeom>
          <a:noFill/>
          <a:ln w="38100">
            <a:solidFill>
              <a:srgbClr val="0095C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33" name="Line 17"/>
          <p:cNvSpPr>
            <a:spLocks noChangeShapeType="1"/>
          </p:cNvSpPr>
          <p:nvPr/>
        </p:nvSpPr>
        <p:spPr bwMode="auto">
          <a:xfrm>
            <a:off x="5136917" y="4837808"/>
            <a:ext cx="378725"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34" name="Rectangle 18"/>
          <p:cNvSpPr>
            <a:spLocks noChangeArrowheads="1"/>
          </p:cNvSpPr>
          <p:nvPr/>
        </p:nvSpPr>
        <p:spPr bwMode="auto">
          <a:xfrm>
            <a:off x="4420311" y="463144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598035" name="Text Box 19"/>
          <p:cNvSpPr txBox="1">
            <a:spLocks noChangeArrowheads="1"/>
          </p:cNvSpPr>
          <p:nvPr/>
        </p:nvSpPr>
        <p:spPr bwMode="auto">
          <a:xfrm>
            <a:off x="5552772" y="4507004"/>
            <a:ext cx="462266"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a:solidFill>
                  <a:srgbClr val="E61117"/>
                </a:solidFill>
                <a:ea typeface="宋体" pitchFamily="2" charset="-122"/>
              </a:rPr>
              <a:t>+</a:t>
            </a:r>
          </a:p>
        </p:txBody>
      </p:sp>
      <p:sp>
        <p:nvSpPr>
          <p:cNvPr id="598036" name="Line 20"/>
          <p:cNvSpPr>
            <a:spLocks noChangeShapeType="1"/>
          </p:cNvSpPr>
          <p:nvPr/>
        </p:nvSpPr>
        <p:spPr bwMode="auto">
          <a:xfrm>
            <a:off x="1810081" y="4177948"/>
            <a:ext cx="547665"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37" name="Line 21"/>
          <p:cNvSpPr>
            <a:spLocks noChangeShapeType="1"/>
          </p:cNvSpPr>
          <p:nvPr/>
        </p:nvSpPr>
        <p:spPr bwMode="auto">
          <a:xfrm>
            <a:off x="701754" y="4177948"/>
            <a:ext cx="378725"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38" name="Rectangle 22"/>
          <p:cNvSpPr>
            <a:spLocks noChangeArrowheads="1"/>
          </p:cNvSpPr>
          <p:nvPr/>
        </p:nvSpPr>
        <p:spPr bwMode="auto">
          <a:xfrm>
            <a:off x="1009933" y="3954077"/>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598039" name="Text Box 23"/>
          <p:cNvSpPr txBox="1">
            <a:spLocks noChangeArrowheads="1"/>
          </p:cNvSpPr>
          <p:nvPr/>
        </p:nvSpPr>
        <p:spPr bwMode="auto">
          <a:xfrm>
            <a:off x="336027" y="3855895"/>
            <a:ext cx="462266"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a:solidFill>
                  <a:srgbClr val="E61117"/>
                </a:solidFill>
                <a:ea typeface="宋体" pitchFamily="2" charset="-122"/>
              </a:rPr>
              <a:t>+</a:t>
            </a:r>
          </a:p>
        </p:txBody>
      </p:sp>
      <p:sp>
        <p:nvSpPr>
          <p:cNvPr id="598040" name="Line 24"/>
          <p:cNvSpPr>
            <a:spLocks noChangeShapeType="1"/>
          </p:cNvSpPr>
          <p:nvPr/>
        </p:nvSpPr>
        <p:spPr bwMode="auto">
          <a:xfrm>
            <a:off x="1810081" y="4853561"/>
            <a:ext cx="547665"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41" name="Line 25"/>
          <p:cNvSpPr>
            <a:spLocks noChangeShapeType="1"/>
          </p:cNvSpPr>
          <p:nvPr/>
        </p:nvSpPr>
        <p:spPr bwMode="auto">
          <a:xfrm>
            <a:off x="701754" y="4853561"/>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42" name="Rectangle 26"/>
          <p:cNvSpPr>
            <a:spLocks noChangeArrowheads="1"/>
          </p:cNvSpPr>
          <p:nvPr/>
        </p:nvSpPr>
        <p:spPr bwMode="auto">
          <a:xfrm>
            <a:off x="1009933" y="462969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598043" name="Line 27"/>
          <p:cNvSpPr>
            <a:spLocks noChangeShapeType="1"/>
          </p:cNvSpPr>
          <p:nvPr/>
        </p:nvSpPr>
        <p:spPr bwMode="auto">
          <a:xfrm rot="-5400000">
            <a:off x="577458" y="4859687"/>
            <a:ext cx="2782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44" name="Text Box 28"/>
          <p:cNvSpPr txBox="1">
            <a:spLocks noChangeArrowheads="1"/>
          </p:cNvSpPr>
          <p:nvPr/>
        </p:nvSpPr>
        <p:spPr bwMode="auto">
          <a:xfrm>
            <a:off x="378725" y="4328474"/>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Sensorer</a:t>
            </a:r>
          </a:p>
        </p:txBody>
      </p:sp>
      <p:sp>
        <p:nvSpPr>
          <p:cNvPr id="598045" name="Text Box 29"/>
          <p:cNvSpPr txBox="1">
            <a:spLocks noChangeArrowheads="1"/>
          </p:cNvSpPr>
          <p:nvPr/>
        </p:nvSpPr>
        <p:spPr bwMode="auto">
          <a:xfrm>
            <a:off x="4455584" y="4991834"/>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Aktuatorer</a:t>
            </a:r>
          </a:p>
        </p:txBody>
      </p:sp>
      <p:sp>
        <p:nvSpPr>
          <p:cNvPr id="598046" name="Line 30"/>
          <p:cNvSpPr>
            <a:spLocks noChangeShapeType="1"/>
          </p:cNvSpPr>
          <p:nvPr/>
        </p:nvSpPr>
        <p:spPr bwMode="auto">
          <a:xfrm>
            <a:off x="2769726" y="3542592"/>
            <a:ext cx="0" cy="276546"/>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47" name="Line 31"/>
          <p:cNvSpPr>
            <a:spLocks noChangeShapeType="1"/>
          </p:cNvSpPr>
          <p:nvPr/>
        </p:nvSpPr>
        <p:spPr bwMode="auto">
          <a:xfrm>
            <a:off x="3369535" y="3544343"/>
            <a:ext cx="0" cy="276546"/>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48" name="Line 32"/>
          <p:cNvSpPr>
            <a:spLocks noChangeShapeType="1"/>
          </p:cNvSpPr>
          <p:nvPr/>
        </p:nvSpPr>
        <p:spPr bwMode="auto">
          <a:xfrm>
            <a:off x="3146756" y="3544343"/>
            <a:ext cx="0" cy="276546"/>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pic>
        <p:nvPicPr>
          <p:cNvPr id="59804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301" y="3960912"/>
            <a:ext cx="1433213" cy="57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8050" name="Line 34"/>
          <p:cNvSpPr>
            <a:spLocks noChangeShapeType="1"/>
          </p:cNvSpPr>
          <p:nvPr/>
        </p:nvSpPr>
        <p:spPr bwMode="auto">
          <a:xfrm>
            <a:off x="3898636" y="4177948"/>
            <a:ext cx="547666"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51" name="Line 35"/>
          <p:cNvSpPr>
            <a:spLocks noChangeShapeType="1"/>
          </p:cNvSpPr>
          <p:nvPr/>
        </p:nvSpPr>
        <p:spPr bwMode="auto">
          <a:xfrm>
            <a:off x="5944491" y="4177948"/>
            <a:ext cx="454841"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52" name="Line 36"/>
          <p:cNvSpPr>
            <a:spLocks noChangeShapeType="1"/>
          </p:cNvSpPr>
          <p:nvPr/>
        </p:nvSpPr>
        <p:spPr bwMode="auto">
          <a:xfrm flipH="1">
            <a:off x="1431357" y="4739792"/>
            <a:ext cx="1262415" cy="91540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598053" name="Text Box 37"/>
          <p:cNvSpPr txBox="1">
            <a:spLocks noChangeArrowheads="1"/>
          </p:cNvSpPr>
          <p:nvPr/>
        </p:nvSpPr>
        <p:spPr bwMode="auto">
          <a:xfrm>
            <a:off x="419567" y="5686701"/>
            <a:ext cx="1938179"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Eksempel på motorstyreenhet</a:t>
            </a:r>
          </a:p>
        </p:txBody>
      </p:sp>
      <p:sp>
        <p:nvSpPr>
          <p:cNvPr id="598054" name="Line 38"/>
          <p:cNvSpPr>
            <a:spLocks noChangeShapeType="1"/>
          </p:cNvSpPr>
          <p:nvPr/>
        </p:nvSpPr>
        <p:spPr bwMode="auto">
          <a:xfrm>
            <a:off x="6609115" y="2747960"/>
            <a:ext cx="253411" cy="470565"/>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598056" name="Line 40"/>
          <p:cNvSpPr>
            <a:spLocks noChangeShapeType="1"/>
          </p:cNvSpPr>
          <p:nvPr/>
        </p:nvSpPr>
        <p:spPr bwMode="auto">
          <a:xfrm>
            <a:off x="7661748" y="4177948"/>
            <a:ext cx="337882" cy="0"/>
          </a:xfrm>
          <a:prstGeom prst="line">
            <a:avLst/>
          </a:prstGeom>
          <a:noFill/>
          <a:ln w="38100">
            <a:solidFill>
              <a:srgbClr val="0095C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598057" name="Text Box 41"/>
          <p:cNvSpPr txBox="1">
            <a:spLocks noChangeArrowheads="1"/>
          </p:cNvSpPr>
          <p:nvPr/>
        </p:nvSpPr>
        <p:spPr bwMode="auto">
          <a:xfrm>
            <a:off x="8125871" y="3990667"/>
            <a:ext cx="2315046" cy="7978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0" bIns="52153">
            <a:spAutoFit/>
          </a:bodyPr>
          <a:lstStyle/>
          <a:p>
            <a:pPr>
              <a:spcBef>
                <a:spcPct val="50000"/>
              </a:spcBef>
            </a:pPr>
            <a:r>
              <a:rPr lang="de-DE" altLang="zh-CN" sz="1800" b="1">
                <a:solidFill>
                  <a:srgbClr val="000000"/>
                </a:solidFill>
                <a:ea typeface="宋体" pitchFamily="2" charset="-122"/>
              </a:rPr>
              <a:t>Les av måleverdiene</a:t>
            </a:r>
          </a:p>
          <a:p>
            <a:pPr>
              <a:spcBef>
                <a:spcPct val="50000"/>
              </a:spcBef>
            </a:pPr>
            <a:r>
              <a:rPr lang="de-DE" altLang="zh-CN" sz="1800" b="1">
                <a:solidFill>
                  <a:srgbClr val="CC0033"/>
                </a:solidFill>
                <a:ea typeface="宋体" pitchFamily="2" charset="-122"/>
              </a:rPr>
              <a:t>Belastning?</a:t>
            </a:r>
          </a:p>
        </p:txBody>
      </p:sp>
      <p:sp>
        <p:nvSpPr>
          <p:cNvPr id="598058" name="Text Box 42"/>
          <p:cNvSpPr txBox="1">
            <a:spLocks noChangeArrowheads="1"/>
          </p:cNvSpPr>
          <p:nvPr/>
        </p:nvSpPr>
        <p:spPr bwMode="auto">
          <a:xfrm>
            <a:off x="2924538" y="6173338"/>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dirty="0" err="1">
                <a:ea typeface="宋体" pitchFamily="2" charset="-122"/>
              </a:rPr>
              <a:t>Gods</a:t>
            </a:r>
            <a:endParaRPr lang="de-DE" altLang="zh-CN" sz="1600" b="1" dirty="0">
              <a:ea typeface="宋体" pitchFamily="2" charset="-122"/>
            </a:endParaRPr>
          </a:p>
        </p:txBody>
      </p:sp>
      <p:sp>
        <p:nvSpPr>
          <p:cNvPr id="598059" name="Text Box 43"/>
          <p:cNvSpPr txBox="1">
            <a:spLocks noChangeArrowheads="1"/>
          </p:cNvSpPr>
          <p:nvPr/>
        </p:nvSpPr>
        <p:spPr bwMode="auto">
          <a:xfrm>
            <a:off x="2789165" y="2866979"/>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dirty="0" err="1">
                <a:ea typeface="宋体" pitchFamily="2" charset="-122"/>
              </a:rPr>
              <a:t>Pluss</a:t>
            </a:r>
            <a:endParaRPr lang="de-DE" altLang="zh-CN" sz="1600" b="1" dirty="0">
              <a:ea typeface="宋体" pitchFamily="2" charset="-122"/>
            </a:endParaRPr>
          </a:p>
        </p:txBody>
      </p:sp>
      <p:sp>
        <p:nvSpPr>
          <p:cNvPr id="598060" name="Text Box 44"/>
          <p:cNvSpPr txBox="1">
            <a:spLocks noChangeArrowheads="1"/>
          </p:cNvSpPr>
          <p:nvPr/>
        </p:nvSpPr>
        <p:spPr bwMode="auto">
          <a:xfrm>
            <a:off x="7069526" y="1983082"/>
            <a:ext cx="3369535" cy="139798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b="1">
                <a:ea typeface="宋体" pitchFamily="2" charset="-122"/>
              </a:rPr>
              <a:t>Hvilken plusstilkobling eller godsforbindelse kommer måleverdien egentlig fra?</a:t>
            </a:r>
          </a:p>
        </p:txBody>
      </p:sp>
      <p:pic>
        <p:nvPicPr>
          <p:cNvPr id="3074" name="Picture 2" descr="C:\Users\larsko\Pictures\Motorstyreenhe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7598" y="3801082"/>
            <a:ext cx="1495047" cy="143687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larsko\Pictures\bosch-motortester-fsa-7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332" y="3341476"/>
            <a:ext cx="1179616" cy="178863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larsko\Pictures\Utropsteg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08382" y="2004215"/>
            <a:ext cx="500838" cy="7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294474"/>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8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610445" y="252239"/>
            <a:ext cx="9611963" cy="1037459"/>
          </a:xfrm>
        </p:spPr>
        <p:txBody>
          <a:bodyPr/>
          <a:lstStyle/>
          <a:p>
            <a:r>
              <a:rPr lang="de-DE" altLang="zh-CN" dirty="0" err="1">
                <a:ea typeface="宋体" pitchFamily="2" charset="-122"/>
              </a:rPr>
              <a:t>Testing</a:t>
            </a:r>
            <a:r>
              <a:rPr lang="de-DE" altLang="zh-CN" dirty="0">
                <a:ea typeface="宋体" pitchFamily="2" charset="-122"/>
              </a:rPr>
              <a:t> </a:t>
            </a:r>
            <a:r>
              <a:rPr lang="de-DE" altLang="zh-CN" dirty="0" err="1">
                <a:ea typeface="宋体" pitchFamily="2" charset="-122"/>
              </a:rPr>
              <a:t>av</a:t>
            </a:r>
            <a:r>
              <a:rPr lang="de-DE" altLang="zh-CN" dirty="0">
                <a:ea typeface="宋体" pitchFamily="2" charset="-122"/>
              </a:rPr>
              <a:t> </a:t>
            </a:r>
            <a:r>
              <a:rPr lang="de-DE" altLang="zh-CN" dirty="0" err="1">
                <a:ea typeface="宋体" pitchFamily="2" charset="-122"/>
              </a:rPr>
              <a:t>strømforsyning</a:t>
            </a:r>
            <a:endParaRPr lang="de-DE" altLang="zh-CN" dirty="0">
              <a:ea typeface="宋体" pitchFamily="2" charset="-122"/>
            </a:endParaRPr>
          </a:p>
        </p:txBody>
      </p:sp>
      <p:sp>
        <p:nvSpPr>
          <p:cNvPr id="600067" name="Rectangle 3"/>
          <p:cNvSpPr>
            <a:spLocks noGrp="1" noChangeArrowheads="1"/>
          </p:cNvSpPr>
          <p:nvPr>
            <p:ph type="body" idx="4294967295"/>
          </p:nvPr>
        </p:nvSpPr>
        <p:spPr>
          <a:xfrm>
            <a:off x="425450" y="1081088"/>
            <a:ext cx="10267950" cy="841375"/>
          </a:xfrm>
        </p:spPr>
        <p:txBody>
          <a:bodyPr>
            <a:normAutofit fontScale="77500" lnSpcReduction="20000"/>
          </a:bodyPr>
          <a:lstStyle/>
          <a:p>
            <a:r>
              <a:rPr lang="nb-NO" altLang="zh-CN" dirty="0">
                <a:ea typeface="宋体" pitchFamily="2" charset="-122"/>
              </a:rPr>
              <a:t>Hva må du </a:t>
            </a:r>
            <a:r>
              <a:rPr lang="nb-NO" altLang="zh-CN" dirty="0" smtClean="0">
                <a:ea typeface="宋体" pitchFamily="2" charset="-122"/>
              </a:rPr>
              <a:t>tenke </a:t>
            </a:r>
            <a:r>
              <a:rPr lang="nb-NO" altLang="zh-CN" dirty="0">
                <a:ea typeface="宋体" pitchFamily="2" charset="-122"/>
              </a:rPr>
              <a:t>på når du tester strømforsyningen på en </a:t>
            </a:r>
            <a:r>
              <a:rPr lang="nb-NO" altLang="zh-CN" dirty="0" smtClean="0">
                <a:ea typeface="宋体" pitchFamily="2" charset="-122"/>
              </a:rPr>
              <a:t>styreenhet med 1 spenningsforsyning?</a:t>
            </a:r>
            <a:endParaRPr lang="de-DE" altLang="zh-CN" dirty="0">
              <a:ea typeface="宋体" pitchFamily="2" charset="-122"/>
            </a:endParaRPr>
          </a:p>
        </p:txBody>
      </p:sp>
      <p:sp>
        <p:nvSpPr>
          <p:cNvPr id="600068" name="Text Box 4"/>
          <p:cNvSpPr txBox="1">
            <a:spLocks noChangeArrowheads="1"/>
          </p:cNvSpPr>
          <p:nvPr/>
        </p:nvSpPr>
        <p:spPr bwMode="auto">
          <a:xfrm>
            <a:off x="3073260" y="3118284"/>
            <a:ext cx="1347814"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dirty="0">
                <a:solidFill>
                  <a:srgbClr val="E61117"/>
                </a:solidFill>
                <a:ea typeface="宋体" pitchFamily="2" charset="-122"/>
              </a:rPr>
              <a:t>+</a:t>
            </a:r>
          </a:p>
        </p:txBody>
      </p:sp>
      <p:sp>
        <p:nvSpPr>
          <p:cNvPr id="600069" name="Line 5"/>
          <p:cNvSpPr>
            <a:spLocks noChangeShapeType="1"/>
          </p:cNvSpPr>
          <p:nvPr/>
        </p:nvSpPr>
        <p:spPr bwMode="auto">
          <a:xfrm>
            <a:off x="3009376" y="5565930"/>
            <a:ext cx="295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1" name="Line 7"/>
          <p:cNvSpPr>
            <a:spLocks noChangeShapeType="1"/>
          </p:cNvSpPr>
          <p:nvPr/>
        </p:nvSpPr>
        <p:spPr bwMode="auto">
          <a:xfrm>
            <a:off x="3872645" y="4851810"/>
            <a:ext cx="547666" cy="0"/>
          </a:xfrm>
          <a:prstGeom prst="line">
            <a:avLst/>
          </a:prstGeom>
          <a:noFill/>
          <a:ln w="38100">
            <a:solidFill>
              <a:srgbClr val="0095C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2" name="Line 8"/>
          <p:cNvSpPr>
            <a:spLocks noChangeShapeType="1"/>
          </p:cNvSpPr>
          <p:nvPr/>
        </p:nvSpPr>
        <p:spPr bwMode="auto">
          <a:xfrm>
            <a:off x="5136917" y="4837808"/>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3" name="Rectangle 9"/>
          <p:cNvSpPr>
            <a:spLocks noChangeArrowheads="1"/>
          </p:cNvSpPr>
          <p:nvPr/>
        </p:nvSpPr>
        <p:spPr bwMode="auto">
          <a:xfrm>
            <a:off x="4420311" y="463144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0074" name="Line 10"/>
          <p:cNvSpPr>
            <a:spLocks noChangeShapeType="1"/>
          </p:cNvSpPr>
          <p:nvPr/>
        </p:nvSpPr>
        <p:spPr bwMode="auto">
          <a:xfrm>
            <a:off x="1810081" y="4177948"/>
            <a:ext cx="547665"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5" name="Line 11"/>
          <p:cNvSpPr>
            <a:spLocks noChangeShapeType="1"/>
          </p:cNvSpPr>
          <p:nvPr/>
        </p:nvSpPr>
        <p:spPr bwMode="auto">
          <a:xfrm>
            <a:off x="701754" y="4177948"/>
            <a:ext cx="378725"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6" name="Rectangle 12"/>
          <p:cNvSpPr>
            <a:spLocks noChangeArrowheads="1"/>
          </p:cNvSpPr>
          <p:nvPr/>
        </p:nvSpPr>
        <p:spPr bwMode="auto">
          <a:xfrm>
            <a:off x="1009933" y="3954077"/>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0077" name="Text Box 13"/>
          <p:cNvSpPr txBox="1">
            <a:spLocks noChangeArrowheads="1"/>
          </p:cNvSpPr>
          <p:nvPr/>
        </p:nvSpPr>
        <p:spPr bwMode="auto">
          <a:xfrm>
            <a:off x="336027" y="3855895"/>
            <a:ext cx="462266"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a:solidFill>
                  <a:srgbClr val="E61117"/>
                </a:solidFill>
                <a:ea typeface="宋体" pitchFamily="2" charset="-122"/>
              </a:rPr>
              <a:t>+</a:t>
            </a:r>
          </a:p>
        </p:txBody>
      </p:sp>
      <p:sp>
        <p:nvSpPr>
          <p:cNvPr id="600078" name="Line 14"/>
          <p:cNvSpPr>
            <a:spLocks noChangeShapeType="1"/>
          </p:cNvSpPr>
          <p:nvPr/>
        </p:nvSpPr>
        <p:spPr bwMode="auto">
          <a:xfrm>
            <a:off x="1810081" y="4853561"/>
            <a:ext cx="547665"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79" name="Line 15"/>
          <p:cNvSpPr>
            <a:spLocks noChangeShapeType="1"/>
          </p:cNvSpPr>
          <p:nvPr/>
        </p:nvSpPr>
        <p:spPr bwMode="auto">
          <a:xfrm>
            <a:off x="701754" y="4853561"/>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80" name="Rectangle 16"/>
          <p:cNvSpPr>
            <a:spLocks noChangeArrowheads="1"/>
          </p:cNvSpPr>
          <p:nvPr/>
        </p:nvSpPr>
        <p:spPr bwMode="auto">
          <a:xfrm>
            <a:off x="1009933" y="462969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0081" name="Line 17"/>
          <p:cNvSpPr>
            <a:spLocks noChangeShapeType="1"/>
          </p:cNvSpPr>
          <p:nvPr/>
        </p:nvSpPr>
        <p:spPr bwMode="auto">
          <a:xfrm rot="-5400000">
            <a:off x="577458" y="4859687"/>
            <a:ext cx="2782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82" name="Text Box 18"/>
          <p:cNvSpPr txBox="1">
            <a:spLocks noChangeArrowheads="1"/>
          </p:cNvSpPr>
          <p:nvPr/>
        </p:nvSpPr>
        <p:spPr bwMode="auto">
          <a:xfrm>
            <a:off x="378725" y="4328474"/>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Innganger</a:t>
            </a:r>
          </a:p>
        </p:txBody>
      </p:sp>
      <p:sp>
        <p:nvSpPr>
          <p:cNvPr id="600083" name="Text Box 19"/>
          <p:cNvSpPr txBox="1">
            <a:spLocks noChangeArrowheads="1"/>
          </p:cNvSpPr>
          <p:nvPr/>
        </p:nvSpPr>
        <p:spPr bwMode="auto">
          <a:xfrm>
            <a:off x="4455584" y="4991834"/>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Aktuatorer</a:t>
            </a:r>
          </a:p>
        </p:txBody>
      </p:sp>
      <p:pic>
        <p:nvPicPr>
          <p:cNvPr id="60008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301" y="3960912"/>
            <a:ext cx="1433213" cy="57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0085" name="Line 21"/>
          <p:cNvSpPr>
            <a:spLocks noChangeShapeType="1"/>
          </p:cNvSpPr>
          <p:nvPr/>
        </p:nvSpPr>
        <p:spPr bwMode="auto">
          <a:xfrm>
            <a:off x="3898636" y="4177948"/>
            <a:ext cx="547666"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86" name="Line 22"/>
          <p:cNvSpPr>
            <a:spLocks noChangeShapeType="1"/>
          </p:cNvSpPr>
          <p:nvPr/>
        </p:nvSpPr>
        <p:spPr bwMode="auto">
          <a:xfrm>
            <a:off x="5944491" y="4177948"/>
            <a:ext cx="454841"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87" name="Line 23"/>
          <p:cNvSpPr>
            <a:spLocks noChangeShapeType="1"/>
          </p:cNvSpPr>
          <p:nvPr/>
        </p:nvSpPr>
        <p:spPr bwMode="auto">
          <a:xfrm>
            <a:off x="6609115" y="2747960"/>
            <a:ext cx="506823" cy="1032672"/>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00089" name="Line 25"/>
          <p:cNvSpPr>
            <a:spLocks noChangeShapeType="1"/>
          </p:cNvSpPr>
          <p:nvPr/>
        </p:nvSpPr>
        <p:spPr bwMode="auto">
          <a:xfrm>
            <a:off x="7661748" y="4177948"/>
            <a:ext cx="337882" cy="0"/>
          </a:xfrm>
          <a:prstGeom prst="line">
            <a:avLst/>
          </a:prstGeom>
          <a:noFill/>
          <a:ln w="38100">
            <a:solidFill>
              <a:srgbClr val="0095C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90" name="Text Box 26"/>
          <p:cNvSpPr txBox="1">
            <a:spLocks noChangeArrowheads="1"/>
          </p:cNvSpPr>
          <p:nvPr/>
        </p:nvSpPr>
        <p:spPr bwMode="auto">
          <a:xfrm>
            <a:off x="8125871" y="3990667"/>
            <a:ext cx="2274203" cy="79782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0" bIns="52153">
            <a:spAutoFit/>
          </a:bodyPr>
          <a:lstStyle/>
          <a:p>
            <a:pPr>
              <a:spcBef>
                <a:spcPct val="50000"/>
              </a:spcBef>
            </a:pPr>
            <a:r>
              <a:rPr lang="de-DE" altLang="zh-CN" sz="1800" b="1">
                <a:solidFill>
                  <a:srgbClr val="000000"/>
                </a:solidFill>
                <a:ea typeface="宋体" pitchFamily="2" charset="-122"/>
              </a:rPr>
              <a:t>Les av måleverdiene</a:t>
            </a:r>
          </a:p>
          <a:p>
            <a:pPr>
              <a:spcBef>
                <a:spcPct val="50000"/>
              </a:spcBef>
            </a:pPr>
            <a:r>
              <a:rPr lang="de-DE" altLang="zh-CN" sz="1800" b="1">
                <a:solidFill>
                  <a:srgbClr val="CC0033"/>
                </a:solidFill>
                <a:ea typeface="宋体" pitchFamily="2" charset="-122"/>
              </a:rPr>
              <a:t>Belastning?</a:t>
            </a:r>
          </a:p>
        </p:txBody>
      </p:sp>
      <p:sp>
        <p:nvSpPr>
          <p:cNvPr id="600091" name="Text Box 27"/>
          <p:cNvSpPr txBox="1">
            <a:spLocks noChangeArrowheads="1"/>
          </p:cNvSpPr>
          <p:nvPr/>
        </p:nvSpPr>
        <p:spPr bwMode="auto">
          <a:xfrm>
            <a:off x="2357747" y="5686700"/>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Gods</a:t>
            </a:r>
          </a:p>
        </p:txBody>
      </p:sp>
      <p:sp>
        <p:nvSpPr>
          <p:cNvPr id="600092" name="Text Box 28"/>
          <p:cNvSpPr txBox="1">
            <a:spLocks noChangeArrowheads="1"/>
          </p:cNvSpPr>
          <p:nvPr/>
        </p:nvSpPr>
        <p:spPr bwMode="auto">
          <a:xfrm>
            <a:off x="7069526" y="1983082"/>
            <a:ext cx="3369535" cy="1074821"/>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nb-NO" altLang="zh-CN" b="1">
                <a:ea typeface="宋体" pitchFamily="2" charset="-122"/>
              </a:rPr>
              <a:t>Måleverdiene er nå mer reelle når </a:t>
            </a:r>
            <a:r>
              <a:rPr lang="nb-NO" altLang="zh-CN" b="1" u="sng">
                <a:solidFill>
                  <a:srgbClr val="E61117"/>
                </a:solidFill>
                <a:ea typeface="宋体" pitchFamily="2" charset="-122"/>
              </a:rPr>
              <a:t>belastningen</a:t>
            </a:r>
            <a:r>
              <a:rPr lang="nb-NO" altLang="zh-CN" b="1">
                <a:solidFill>
                  <a:srgbClr val="000000"/>
                </a:solidFill>
                <a:ea typeface="宋体" pitchFamily="2" charset="-122"/>
              </a:rPr>
              <a:t> tas med i beregningen.</a:t>
            </a:r>
            <a:endParaRPr lang="de-DE" altLang="zh-CN" b="1">
              <a:solidFill>
                <a:srgbClr val="000000"/>
              </a:solidFill>
              <a:ea typeface="宋体" pitchFamily="2" charset="-122"/>
            </a:endParaRPr>
          </a:p>
        </p:txBody>
      </p:sp>
      <p:sp>
        <p:nvSpPr>
          <p:cNvPr id="600094" name="Rectangle 30"/>
          <p:cNvSpPr>
            <a:spLocks noChangeArrowheads="1"/>
          </p:cNvSpPr>
          <p:nvPr/>
        </p:nvSpPr>
        <p:spPr bwMode="auto">
          <a:xfrm>
            <a:off x="2441289" y="4269129"/>
            <a:ext cx="1390513" cy="428490"/>
          </a:xfrm>
          <a:prstGeom prst="rect">
            <a:avLst/>
          </a:prstGeom>
          <a:solidFill>
            <a:srgbClr val="DCDCDC"/>
          </a:soli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00095" name="Line 31"/>
          <p:cNvSpPr>
            <a:spLocks noChangeShapeType="1"/>
          </p:cNvSpPr>
          <p:nvPr/>
        </p:nvSpPr>
        <p:spPr bwMode="auto">
          <a:xfrm rot="-5400000">
            <a:off x="5376493" y="4833433"/>
            <a:ext cx="27829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096" name="Line 32"/>
          <p:cNvSpPr>
            <a:spLocks noChangeShapeType="1"/>
          </p:cNvSpPr>
          <p:nvPr/>
        </p:nvSpPr>
        <p:spPr bwMode="auto">
          <a:xfrm flipH="1">
            <a:off x="1431357" y="4739792"/>
            <a:ext cx="1262415" cy="91540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00097" name="Text Box 33"/>
          <p:cNvSpPr txBox="1">
            <a:spLocks noChangeArrowheads="1"/>
          </p:cNvSpPr>
          <p:nvPr/>
        </p:nvSpPr>
        <p:spPr bwMode="auto">
          <a:xfrm>
            <a:off x="293326" y="5686701"/>
            <a:ext cx="2316903" cy="843988"/>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Styreenhet med bare én plusstilkobling og én godsforbindelse</a:t>
            </a:r>
          </a:p>
        </p:txBody>
      </p:sp>
      <p:sp>
        <p:nvSpPr>
          <p:cNvPr id="600098" name="Text Box 34"/>
          <p:cNvSpPr txBox="1">
            <a:spLocks noChangeArrowheads="1"/>
          </p:cNvSpPr>
          <p:nvPr/>
        </p:nvSpPr>
        <p:spPr bwMode="auto">
          <a:xfrm>
            <a:off x="2777314" y="4296968"/>
            <a:ext cx="913202"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lgn="l">
              <a:spcBef>
                <a:spcPct val="50000"/>
              </a:spcBef>
            </a:pPr>
            <a:r>
              <a:rPr lang="de-DE" altLang="zh-CN" sz="1600" b="1" dirty="0" err="1" smtClean="0">
                <a:ea typeface="宋体" pitchFamily="2" charset="-122"/>
              </a:rPr>
              <a:t>xxxxxx</a:t>
            </a:r>
            <a:r>
              <a:rPr lang="de-DE" altLang="zh-CN" sz="1600" b="1" dirty="0" smtClean="0">
                <a:ea typeface="宋体" pitchFamily="2" charset="-122"/>
              </a:rPr>
              <a:t> </a:t>
            </a:r>
            <a:endParaRPr lang="de-DE" altLang="zh-CN" sz="1600" b="1" dirty="0">
              <a:ea typeface="宋体" pitchFamily="2" charset="-122"/>
            </a:endParaRPr>
          </a:p>
        </p:txBody>
      </p:sp>
      <p:sp>
        <p:nvSpPr>
          <p:cNvPr id="600099" name="Text Box 35"/>
          <p:cNvSpPr txBox="1">
            <a:spLocks noChangeArrowheads="1"/>
          </p:cNvSpPr>
          <p:nvPr/>
        </p:nvSpPr>
        <p:spPr bwMode="auto">
          <a:xfrm>
            <a:off x="2989882" y="3009759"/>
            <a:ext cx="168384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Pluss</a:t>
            </a:r>
          </a:p>
        </p:txBody>
      </p:sp>
      <p:sp>
        <p:nvSpPr>
          <p:cNvPr id="600100" name="Line 36"/>
          <p:cNvSpPr>
            <a:spLocks noChangeShapeType="1"/>
          </p:cNvSpPr>
          <p:nvPr/>
        </p:nvSpPr>
        <p:spPr bwMode="auto">
          <a:xfrm flipH="1">
            <a:off x="3156038" y="4970831"/>
            <a:ext cx="1857" cy="595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101" name="Oval 37"/>
          <p:cNvSpPr>
            <a:spLocks noChangeArrowheads="1"/>
          </p:cNvSpPr>
          <p:nvPr/>
        </p:nvSpPr>
        <p:spPr bwMode="auto">
          <a:xfrm>
            <a:off x="3096631" y="5057252"/>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0102" name="Oval 38"/>
          <p:cNvSpPr>
            <a:spLocks noChangeArrowheads="1"/>
          </p:cNvSpPr>
          <p:nvPr/>
        </p:nvSpPr>
        <p:spPr bwMode="auto">
          <a:xfrm>
            <a:off x="3105913" y="4686190"/>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0103" name="Line 39"/>
          <p:cNvSpPr>
            <a:spLocks noChangeShapeType="1"/>
          </p:cNvSpPr>
          <p:nvPr/>
        </p:nvSpPr>
        <p:spPr bwMode="auto">
          <a:xfrm>
            <a:off x="3157895" y="3542592"/>
            <a:ext cx="0" cy="397317"/>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0104" name="Oval 40"/>
          <p:cNvSpPr>
            <a:spLocks noChangeArrowheads="1"/>
          </p:cNvSpPr>
          <p:nvPr/>
        </p:nvSpPr>
        <p:spPr bwMode="auto">
          <a:xfrm>
            <a:off x="3096631" y="3690274"/>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pic>
        <p:nvPicPr>
          <p:cNvPr id="4098" name="Picture 2" descr="C:\Users\larsko\Pictures\bosch-motortester-fsa-7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28" y="3503674"/>
            <a:ext cx="1080120" cy="20011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larsko\Pictures\Utropste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1911" y="1983082"/>
            <a:ext cx="500838" cy="7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89068"/>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ChangeArrowheads="1"/>
          </p:cNvSpPr>
          <p:nvPr/>
        </p:nvSpPr>
        <p:spPr bwMode="auto">
          <a:xfrm>
            <a:off x="4255082" y="4269129"/>
            <a:ext cx="1390514" cy="428490"/>
          </a:xfrm>
          <a:prstGeom prst="rect">
            <a:avLst/>
          </a:prstGeom>
          <a:solidFill>
            <a:srgbClr val="DCDCDC"/>
          </a:soli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02115" name="Line 3"/>
          <p:cNvSpPr>
            <a:spLocks noChangeShapeType="1"/>
          </p:cNvSpPr>
          <p:nvPr/>
        </p:nvSpPr>
        <p:spPr bwMode="auto">
          <a:xfrm>
            <a:off x="621926" y="6122523"/>
            <a:ext cx="43776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16" name="Rectangle 4"/>
          <p:cNvSpPr>
            <a:spLocks noGrp="1" noChangeArrowheads="1"/>
          </p:cNvSpPr>
          <p:nvPr>
            <p:ph type="title"/>
          </p:nvPr>
        </p:nvSpPr>
        <p:spPr>
          <a:xfrm>
            <a:off x="584346" y="252239"/>
            <a:ext cx="9611963" cy="1037459"/>
          </a:xfrm>
        </p:spPr>
        <p:txBody>
          <a:bodyPr/>
          <a:lstStyle/>
          <a:p>
            <a:r>
              <a:rPr lang="de-DE" altLang="zh-CN" dirty="0" err="1">
                <a:ea typeface="宋体" pitchFamily="2" charset="-122"/>
              </a:rPr>
              <a:t>Testing</a:t>
            </a:r>
            <a:r>
              <a:rPr lang="de-DE" altLang="zh-CN" dirty="0">
                <a:ea typeface="宋体" pitchFamily="2" charset="-122"/>
              </a:rPr>
              <a:t> </a:t>
            </a:r>
            <a:r>
              <a:rPr lang="de-DE" altLang="zh-CN" dirty="0" err="1">
                <a:ea typeface="宋体" pitchFamily="2" charset="-122"/>
              </a:rPr>
              <a:t>av</a:t>
            </a:r>
            <a:r>
              <a:rPr lang="de-DE" altLang="zh-CN" dirty="0">
                <a:ea typeface="宋体" pitchFamily="2" charset="-122"/>
              </a:rPr>
              <a:t> </a:t>
            </a:r>
            <a:r>
              <a:rPr lang="de-DE" altLang="zh-CN" dirty="0" err="1">
                <a:ea typeface="宋体" pitchFamily="2" charset="-122"/>
              </a:rPr>
              <a:t>strømforsyning</a:t>
            </a:r>
            <a:endParaRPr lang="de-DE" altLang="zh-CN" dirty="0">
              <a:ea typeface="宋体" pitchFamily="2" charset="-122"/>
            </a:endParaRPr>
          </a:p>
        </p:txBody>
      </p:sp>
      <p:sp>
        <p:nvSpPr>
          <p:cNvPr id="602117" name="Rectangle 5"/>
          <p:cNvSpPr>
            <a:spLocks noGrp="1" noChangeArrowheads="1"/>
          </p:cNvSpPr>
          <p:nvPr>
            <p:ph type="body" idx="4294967295"/>
          </p:nvPr>
        </p:nvSpPr>
        <p:spPr>
          <a:xfrm>
            <a:off x="425450" y="1081088"/>
            <a:ext cx="10267950" cy="841375"/>
          </a:xfrm>
        </p:spPr>
        <p:txBody>
          <a:bodyPr>
            <a:normAutofit fontScale="77500" lnSpcReduction="20000"/>
          </a:bodyPr>
          <a:lstStyle/>
          <a:p>
            <a:r>
              <a:rPr lang="nb-NO" altLang="zh-CN">
                <a:ea typeface="宋体" pitchFamily="2" charset="-122"/>
              </a:rPr>
              <a:t>Hva må du passe på når du tester strømforsyningen på en styreenhet?</a:t>
            </a:r>
            <a:endParaRPr lang="de-DE" altLang="zh-CN">
              <a:ea typeface="宋体" pitchFamily="2" charset="-122"/>
            </a:endParaRPr>
          </a:p>
        </p:txBody>
      </p:sp>
      <p:sp>
        <p:nvSpPr>
          <p:cNvPr id="602118" name="Text Box 6"/>
          <p:cNvSpPr txBox="1">
            <a:spLocks noChangeArrowheads="1"/>
          </p:cNvSpPr>
          <p:nvPr/>
        </p:nvSpPr>
        <p:spPr bwMode="auto">
          <a:xfrm>
            <a:off x="4364616" y="3136237"/>
            <a:ext cx="1347814"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dirty="0" smtClean="0">
                <a:solidFill>
                  <a:srgbClr val="E61117"/>
                </a:solidFill>
                <a:ea typeface="宋体" pitchFamily="2" charset="-122"/>
              </a:rPr>
              <a:t>       +</a:t>
            </a:r>
            <a:endParaRPr lang="de-DE" altLang="zh-CN" dirty="0">
              <a:solidFill>
                <a:srgbClr val="E61117"/>
              </a:solidFill>
              <a:ea typeface="宋体" pitchFamily="2" charset="-122"/>
            </a:endParaRPr>
          </a:p>
        </p:txBody>
      </p:sp>
      <p:sp>
        <p:nvSpPr>
          <p:cNvPr id="602119" name="Line 7"/>
          <p:cNvSpPr>
            <a:spLocks noChangeShapeType="1"/>
          </p:cNvSpPr>
          <p:nvPr/>
        </p:nvSpPr>
        <p:spPr bwMode="auto">
          <a:xfrm>
            <a:off x="4823170" y="6320306"/>
            <a:ext cx="295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1" name="Line 9"/>
          <p:cNvSpPr>
            <a:spLocks noChangeShapeType="1"/>
          </p:cNvSpPr>
          <p:nvPr/>
        </p:nvSpPr>
        <p:spPr bwMode="auto">
          <a:xfrm>
            <a:off x="5686439" y="4851810"/>
            <a:ext cx="547665" cy="0"/>
          </a:xfrm>
          <a:prstGeom prst="line">
            <a:avLst/>
          </a:prstGeom>
          <a:noFill/>
          <a:ln w="38100">
            <a:solidFill>
              <a:srgbClr val="0095C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2" name="Line 10"/>
          <p:cNvSpPr>
            <a:spLocks noChangeShapeType="1"/>
          </p:cNvSpPr>
          <p:nvPr/>
        </p:nvSpPr>
        <p:spPr bwMode="auto">
          <a:xfrm>
            <a:off x="6950710" y="4837808"/>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3" name="Rectangle 11"/>
          <p:cNvSpPr>
            <a:spLocks noChangeArrowheads="1"/>
          </p:cNvSpPr>
          <p:nvPr/>
        </p:nvSpPr>
        <p:spPr bwMode="auto">
          <a:xfrm>
            <a:off x="6234104" y="463144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24" name="Line 12"/>
          <p:cNvSpPr>
            <a:spLocks noChangeShapeType="1"/>
          </p:cNvSpPr>
          <p:nvPr/>
        </p:nvSpPr>
        <p:spPr bwMode="auto">
          <a:xfrm>
            <a:off x="3623875" y="4177948"/>
            <a:ext cx="547666"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5" name="Line 13"/>
          <p:cNvSpPr>
            <a:spLocks noChangeShapeType="1"/>
          </p:cNvSpPr>
          <p:nvPr/>
        </p:nvSpPr>
        <p:spPr bwMode="auto">
          <a:xfrm>
            <a:off x="2515548" y="4177948"/>
            <a:ext cx="378725"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6" name="Rectangle 14"/>
          <p:cNvSpPr>
            <a:spLocks noChangeArrowheads="1"/>
          </p:cNvSpPr>
          <p:nvPr/>
        </p:nvSpPr>
        <p:spPr bwMode="auto">
          <a:xfrm>
            <a:off x="2823726" y="3954077"/>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27" name="Text Box 15"/>
          <p:cNvSpPr txBox="1">
            <a:spLocks noChangeArrowheads="1"/>
          </p:cNvSpPr>
          <p:nvPr/>
        </p:nvSpPr>
        <p:spPr bwMode="auto">
          <a:xfrm>
            <a:off x="2303175" y="3963703"/>
            <a:ext cx="462267"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dirty="0">
                <a:solidFill>
                  <a:srgbClr val="E61117"/>
                </a:solidFill>
                <a:ea typeface="宋体" pitchFamily="2" charset="-122"/>
              </a:rPr>
              <a:t>+</a:t>
            </a:r>
          </a:p>
        </p:txBody>
      </p:sp>
      <p:sp>
        <p:nvSpPr>
          <p:cNvPr id="602128" name="Line 16"/>
          <p:cNvSpPr>
            <a:spLocks noChangeShapeType="1"/>
          </p:cNvSpPr>
          <p:nvPr/>
        </p:nvSpPr>
        <p:spPr bwMode="auto">
          <a:xfrm>
            <a:off x="3623875" y="4853561"/>
            <a:ext cx="547666"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29" name="Line 17"/>
          <p:cNvSpPr>
            <a:spLocks noChangeShapeType="1"/>
          </p:cNvSpPr>
          <p:nvPr/>
        </p:nvSpPr>
        <p:spPr bwMode="auto">
          <a:xfrm>
            <a:off x="2515548" y="4853561"/>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30" name="Rectangle 18"/>
          <p:cNvSpPr>
            <a:spLocks noChangeArrowheads="1"/>
          </p:cNvSpPr>
          <p:nvPr/>
        </p:nvSpPr>
        <p:spPr bwMode="auto">
          <a:xfrm>
            <a:off x="2823726" y="4629690"/>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31" name="Line 19"/>
          <p:cNvSpPr>
            <a:spLocks noChangeShapeType="1"/>
          </p:cNvSpPr>
          <p:nvPr/>
        </p:nvSpPr>
        <p:spPr bwMode="auto">
          <a:xfrm rot="-5400000">
            <a:off x="2391253" y="4859687"/>
            <a:ext cx="2782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32" name="Text Box 20"/>
          <p:cNvSpPr txBox="1">
            <a:spLocks noChangeArrowheads="1"/>
          </p:cNvSpPr>
          <p:nvPr/>
        </p:nvSpPr>
        <p:spPr bwMode="auto">
          <a:xfrm>
            <a:off x="2192519" y="4328474"/>
            <a:ext cx="168383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Innganger</a:t>
            </a:r>
          </a:p>
        </p:txBody>
      </p:sp>
      <p:sp>
        <p:nvSpPr>
          <p:cNvPr id="602133" name="Text Box 21"/>
          <p:cNvSpPr txBox="1">
            <a:spLocks noChangeArrowheads="1"/>
          </p:cNvSpPr>
          <p:nvPr/>
        </p:nvSpPr>
        <p:spPr bwMode="auto">
          <a:xfrm>
            <a:off x="5808968" y="4970830"/>
            <a:ext cx="2274203"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Aktuatorer/belastning</a:t>
            </a:r>
          </a:p>
        </p:txBody>
      </p:sp>
      <p:pic>
        <p:nvPicPr>
          <p:cNvPr id="60213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094" y="3960912"/>
            <a:ext cx="1433213" cy="57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2135" name="Line 23"/>
          <p:cNvSpPr>
            <a:spLocks noChangeShapeType="1"/>
          </p:cNvSpPr>
          <p:nvPr/>
        </p:nvSpPr>
        <p:spPr bwMode="auto">
          <a:xfrm>
            <a:off x="5712430" y="4177948"/>
            <a:ext cx="547665"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36" name="Line 24"/>
          <p:cNvSpPr>
            <a:spLocks noChangeShapeType="1"/>
          </p:cNvSpPr>
          <p:nvPr/>
        </p:nvSpPr>
        <p:spPr bwMode="auto">
          <a:xfrm>
            <a:off x="7758286" y="4177948"/>
            <a:ext cx="454840" cy="0"/>
          </a:xfrm>
          <a:prstGeom prst="line">
            <a:avLst/>
          </a:prstGeom>
          <a:noFill/>
          <a:ln w="3810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37" name="Line 25"/>
          <p:cNvSpPr>
            <a:spLocks noChangeShapeType="1"/>
          </p:cNvSpPr>
          <p:nvPr/>
        </p:nvSpPr>
        <p:spPr bwMode="auto">
          <a:xfrm flipV="1">
            <a:off x="5853524" y="2072347"/>
            <a:ext cx="167084" cy="159277"/>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02139" name="Text Box 27"/>
          <p:cNvSpPr txBox="1">
            <a:spLocks noChangeArrowheads="1"/>
          </p:cNvSpPr>
          <p:nvPr/>
        </p:nvSpPr>
        <p:spPr bwMode="auto">
          <a:xfrm>
            <a:off x="4171540" y="6302803"/>
            <a:ext cx="168383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Gods</a:t>
            </a:r>
          </a:p>
        </p:txBody>
      </p:sp>
      <p:sp>
        <p:nvSpPr>
          <p:cNvPr id="602140" name="Text Box 28"/>
          <p:cNvSpPr txBox="1">
            <a:spLocks noChangeArrowheads="1"/>
          </p:cNvSpPr>
          <p:nvPr/>
        </p:nvSpPr>
        <p:spPr bwMode="auto">
          <a:xfrm>
            <a:off x="6146849" y="1836058"/>
            <a:ext cx="4253225" cy="139798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nb-NO" altLang="zh-CN" b="1">
                <a:ea typeface="宋体" pitchFamily="2" charset="-122"/>
              </a:rPr>
              <a:t>Når måleverdien avleses, må også mange andre forbrukere, </a:t>
            </a:r>
            <a:r>
              <a:rPr lang="nb-NO" altLang="zh-CN" b="1" u="sng">
                <a:ea typeface="宋体" pitchFamily="2" charset="-122"/>
              </a:rPr>
              <a:t>som ikke er knyttet til feilen</a:t>
            </a:r>
            <a:r>
              <a:rPr lang="nb-NO" altLang="zh-CN" b="1">
                <a:ea typeface="宋体" pitchFamily="2" charset="-122"/>
              </a:rPr>
              <a:t>, også slås på.</a:t>
            </a:r>
            <a:endParaRPr lang="de-DE" altLang="zh-CN" b="1">
              <a:ea typeface="宋体" pitchFamily="2" charset="-122"/>
            </a:endParaRPr>
          </a:p>
        </p:txBody>
      </p:sp>
      <p:sp>
        <p:nvSpPr>
          <p:cNvPr id="602142" name="Line 30"/>
          <p:cNvSpPr>
            <a:spLocks noChangeShapeType="1"/>
          </p:cNvSpPr>
          <p:nvPr/>
        </p:nvSpPr>
        <p:spPr bwMode="auto">
          <a:xfrm rot="-5400000">
            <a:off x="7190286" y="4833433"/>
            <a:ext cx="27829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43" name="Text Box 31"/>
          <p:cNvSpPr txBox="1">
            <a:spLocks noChangeArrowheads="1"/>
          </p:cNvSpPr>
          <p:nvPr/>
        </p:nvSpPr>
        <p:spPr bwMode="auto">
          <a:xfrm>
            <a:off x="4592036" y="4288379"/>
            <a:ext cx="898680"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lgn="l">
              <a:spcBef>
                <a:spcPct val="50000"/>
              </a:spcBef>
            </a:pPr>
            <a:r>
              <a:rPr lang="de-DE" altLang="zh-CN" sz="1600" b="1" dirty="0" err="1" smtClean="0">
                <a:ea typeface="宋体" pitchFamily="2" charset="-122"/>
              </a:rPr>
              <a:t>xxxxxx</a:t>
            </a:r>
            <a:endParaRPr lang="de-DE" altLang="zh-CN" sz="1600" b="1" dirty="0">
              <a:ea typeface="宋体" pitchFamily="2" charset="-122"/>
            </a:endParaRPr>
          </a:p>
        </p:txBody>
      </p:sp>
      <p:sp>
        <p:nvSpPr>
          <p:cNvPr id="602144" name="Text Box 32"/>
          <p:cNvSpPr txBox="1">
            <a:spLocks noChangeArrowheads="1"/>
          </p:cNvSpPr>
          <p:nvPr/>
        </p:nvSpPr>
        <p:spPr bwMode="auto">
          <a:xfrm>
            <a:off x="3932086" y="2969461"/>
            <a:ext cx="1514898"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dirty="0" err="1">
                <a:ea typeface="宋体" pitchFamily="2" charset="-122"/>
              </a:rPr>
              <a:t>Pluss</a:t>
            </a:r>
            <a:endParaRPr lang="de-DE" altLang="zh-CN" sz="1600" b="1" dirty="0">
              <a:ea typeface="宋体" pitchFamily="2" charset="-122"/>
            </a:endParaRPr>
          </a:p>
        </p:txBody>
      </p:sp>
      <p:sp>
        <p:nvSpPr>
          <p:cNvPr id="602145" name="Text Box 33"/>
          <p:cNvSpPr txBox="1">
            <a:spLocks noChangeArrowheads="1"/>
          </p:cNvSpPr>
          <p:nvPr/>
        </p:nvSpPr>
        <p:spPr bwMode="auto">
          <a:xfrm>
            <a:off x="5177760" y="5912488"/>
            <a:ext cx="168383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Godspunkt</a:t>
            </a:r>
          </a:p>
        </p:txBody>
      </p:sp>
      <p:sp>
        <p:nvSpPr>
          <p:cNvPr id="602146" name="Oval 34"/>
          <p:cNvSpPr>
            <a:spLocks noChangeArrowheads="1"/>
          </p:cNvSpPr>
          <p:nvPr/>
        </p:nvSpPr>
        <p:spPr bwMode="auto">
          <a:xfrm>
            <a:off x="4882578" y="5481364"/>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2147" name="Text Box 35"/>
          <p:cNvSpPr txBox="1">
            <a:spLocks noChangeArrowheads="1"/>
          </p:cNvSpPr>
          <p:nvPr/>
        </p:nvSpPr>
        <p:spPr bwMode="auto">
          <a:xfrm>
            <a:off x="5177760" y="5368147"/>
            <a:ext cx="168383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Knutepunkter</a:t>
            </a:r>
          </a:p>
        </p:txBody>
      </p:sp>
      <p:sp>
        <p:nvSpPr>
          <p:cNvPr id="602148" name="Oval 36"/>
          <p:cNvSpPr>
            <a:spLocks noChangeArrowheads="1"/>
          </p:cNvSpPr>
          <p:nvPr/>
        </p:nvSpPr>
        <p:spPr bwMode="auto">
          <a:xfrm>
            <a:off x="4882578" y="5091048"/>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2149" name="Text Box 37"/>
          <p:cNvSpPr txBox="1">
            <a:spLocks noChangeArrowheads="1"/>
          </p:cNvSpPr>
          <p:nvPr/>
        </p:nvSpPr>
        <p:spPr bwMode="auto">
          <a:xfrm>
            <a:off x="207927" y="2985999"/>
            <a:ext cx="2602804"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spcBef>
                <a:spcPct val="50000"/>
              </a:spcBef>
            </a:pPr>
            <a:r>
              <a:rPr lang="de-DE" altLang="zh-CN" dirty="0" smtClean="0">
                <a:solidFill>
                  <a:srgbClr val="E61117"/>
                </a:solidFill>
                <a:ea typeface="宋体" pitchFamily="2" charset="-122"/>
              </a:rPr>
              <a:t>     +   +    +   +</a:t>
            </a:r>
            <a:endParaRPr lang="de-DE" altLang="zh-CN" dirty="0">
              <a:solidFill>
                <a:srgbClr val="E61117"/>
              </a:solidFill>
              <a:ea typeface="宋体" pitchFamily="2" charset="-122"/>
            </a:endParaRPr>
          </a:p>
        </p:txBody>
      </p:sp>
      <p:sp>
        <p:nvSpPr>
          <p:cNvPr id="602150" name="Line 38"/>
          <p:cNvSpPr>
            <a:spLocks noChangeShapeType="1"/>
          </p:cNvSpPr>
          <p:nvPr/>
        </p:nvSpPr>
        <p:spPr bwMode="auto">
          <a:xfrm rot="5400000">
            <a:off x="1696528" y="3680865"/>
            <a:ext cx="357060"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1" name="Line 39"/>
          <p:cNvSpPr>
            <a:spLocks noChangeShapeType="1"/>
          </p:cNvSpPr>
          <p:nvPr/>
        </p:nvSpPr>
        <p:spPr bwMode="auto">
          <a:xfrm rot="5400000">
            <a:off x="1284387" y="3680865"/>
            <a:ext cx="357060"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2" name="Line 40"/>
          <p:cNvSpPr>
            <a:spLocks noChangeShapeType="1"/>
          </p:cNvSpPr>
          <p:nvPr/>
        </p:nvSpPr>
        <p:spPr bwMode="auto">
          <a:xfrm rot="5400000">
            <a:off x="872245" y="3680865"/>
            <a:ext cx="357060"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3" name="Line 41"/>
          <p:cNvSpPr>
            <a:spLocks noChangeShapeType="1"/>
          </p:cNvSpPr>
          <p:nvPr/>
        </p:nvSpPr>
        <p:spPr bwMode="auto">
          <a:xfrm rot="5400000">
            <a:off x="461961" y="3680865"/>
            <a:ext cx="357060"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4" name="Line 42"/>
          <p:cNvSpPr>
            <a:spLocks noChangeShapeType="1"/>
          </p:cNvSpPr>
          <p:nvPr/>
        </p:nvSpPr>
        <p:spPr bwMode="auto">
          <a:xfrm>
            <a:off x="1875058" y="4375731"/>
            <a:ext cx="0" cy="953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5" name="Line 43"/>
          <p:cNvSpPr>
            <a:spLocks noChangeShapeType="1"/>
          </p:cNvSpPr>
          <p:nvPr/>
        </p:nvSpPr>
        <p:spPr bwMode="auto">
          <a:xfrm>
            <a:off x="1854638" y="5324389"/>
            <a:ext cx="31578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6" name="Line 44"/>
          <p:cNvSpPr>
            <a:spLocks noChangeShapeType="1"/>
          </p:cNvSpPr>
          <p:nvPr/>
        </p:nvSpPr>
        <p:spPr bwMode="auto">
          <a:xfrm>
            <a:off x="1462917" y="4375731"/>
            <a:ext cx="0" cy="13494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7" name="Line 45"/>
          <p:cNvSpPr>
            <a:spLocks noChangeShapeType="1"/>
          </p:cNvSpPr>
          <p:nvPr/>
        </p:nvSpPr>
        <p:spPr bwMode="auto">
          <a:xfrm>
            <a:off x="1449922" y="5711205"/>
            <a:ext cx="3495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8" name="Line 46"/>
          <p:cNvSpPr>
            <a:spLocks noChangeShapeType="1"/>
          </p:cNvSpPr>
          <p:nvPr/>
        </p:nvSpPr>
        <p:spPr bwMode="auto">
          <a:xfrm>
            <a:off x="1050775" y="4337225"/>
            <a:ext cx="0" cy="16260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59" name="Line 47"/>
          <p:cNvSpPr>
            <a:spLocks noChangeShapeType="1"/>
          </p:cNvSpPr>
          <p:nvPr/>
        </p:nvSpPr>
        <p:spPr bwMode="auto">
          <a:xfrm>
            <a:off x="1032210" y="5963247"/>
            <a:ext cx="345307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60" name="Line 48"/>
          <p:cNvSpPr>
            <a:spLocks noChangeShapeType="1"/>
          </p:cNvSpPr>
          <p:nvPr/>
        </p:nvSpPr>
        <p:spPr bwMode="auto">
          <a:xfrm>
            <a:off x="4463009" y="5963247"/>
            <a:ext cx="504966" cy="1190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61" name="Line 49"/>
          <p:cNvSpPr>
            <a:spLocks noChangeShapeType="1"/>
          </p:cNvSpPr>
          <p:nvPr/>
        </p:nvSpPr>
        <p:spPr bwMode="auto">
          <a:xfrm>
            <a:off x="640491" y="4375731"/>
            <a:ext cx="0" cy="17467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62" name="Rectangle 50"/>
          <p:cNvSpPr>
            <a:spLocks noChangeArrowheads="1"/>
          </p:cNvSpPr>
          <p:nvPr/>
        </p:nvSpPr>
        <p:spPr bwMode="auto">
          <a:xfrm rot="-5400000">
            <a:off x="1819579" y="3903318"/>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63" name="Rectangle 51"/>
          <p:cNvSpPr>
            <a:spLocks noChangeArrowheads="1"/>
          </p:cNvSpPr>
          <p:nvPr/>
        </p:nvSpPr>
        <p:spPr bwMode="auto">
          <a:xfrm rot="-5400000">
            <a:off x="1409295" y="3903319"/>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64" name="Rectangle 52"/>
          <p:cNvSpPr>
            <a:spLocks noChangeArrowheads="1"/>
          </p:cNvSpPr>
          <p:nvPr/>
        </p:nvSpPr>
        <p:spPr bwMode="auto">
          <a:xfrm rot="-5400000">
            <a:off x="999009" y="3903318"/>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65" name="Rectangle 53"/>
          <p:cNvSpPr>
            <a:spLocks noChangeArrowheads="1"/>
          </p:cNvSpPr>
          <p:nvPr/>
        </p:nvSpPr>
        <p:spPr bwMode="auto">
          <a:xfrm rot="-5400000">
            <a:off x="588725" y="3903319"/>
            <a:ext cx="105389" cy="42849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69" name="Line 57"/>
          <p:cNvSpPr>
            <a:spLocks noChangeShapeType="1"/>
          </p:cNvSpPr>
          <p:nvPr/>
        </p:nvSpPr>
        <p:spPr bwMode="auto">
          <a:xfrm>
            <a:off x="4966120" y="3542592"/>
            <a:ext cx="0" cy="397317"/>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70" name="Oval 58"/>
          <p:cNvSpPr>
            <a:spLocks noChangeArrowheads="1"/>
          </p:cNvSpPr>
          <p:nvPr/>
        </p:nvSpPr>
        <p:spPr bwMode="auto">
          <a:xfrm>
            <a:off x="4904855" y="3690274"/>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2171" name="Line 59"/>
          <p:cNvSpPr>
            <a:spLocks noChangeShapeType="1"/>
          </p:cNvSpPr>
          <p:nvPr/>
        </p:nvSpPr>
        <p:spPr bwMode="auto">
          <a:xfrm>
            <a:off x="4967975" y="4970831"/>
            <a:ext cx="1857" cy="13494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2172" name="Oval 60"/>
          <p:cNvSpPr>
            <a:spLocks noChangeArrowheads="1"/>
          </p:cNvSpPr>
          <p:nvPr/>
        </p:nvSpPr>
        <p:spPr bwMode="auto">
          <a:xfrm>
            <a:off x="4884435" y="5887432"/>
            <a:ext cx="167084"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2173" name="Oval 61"/>
          <p:cNvSpPr>
            <a:spLocks noChangeArrowheads="1"/>
          </p:cNvSpPr>
          <p:nvPr/>
        </p:nvSpPr>
        <p:spPr bwMode="auto">
          <a:xfrm>
            <a:off x="4914137" y="4686190"/>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2" name="TekstSylinder 1"/>
          <p:cNvSpPr txBox="1"/>
          <p:nvPr/>
        </p:nvSpPr>
        <p:spPr>
          <a:xfrm>
            <a:off x="519534" y="2062347"/>
            <a:ext cx="2085827" cy="338554"/>
          </a:xfrm>
          <a:prstGeom prst="rect">
            <a:avLst/>
          </a:prstGeom>
          <a:noFill/>
        </p:spPr>
        <p:txBody>
          <a:bodyPr wrap="none" rtlCol="0">
            <a:spAutoFit/>
          </a:bodyPr>
          <a:lstStyle/>
          <a:p>
            <a:r>
              <a:rPr lang="nb-NO" sz="1600" dirty="0" smtClean="0">
                <a:solidFill>
                  <a:srgbClr val="FF0000"/>
                </a:solidFill>
              </a:rPr>
              <a:t>+ til andre forbrukere</a:t>
            </a:r>
            <a:endParaRPr lang="nb-NO" sz="1600" dirty="0">
              <a:solidFill>
                <a:srgbClr val="FF0000"/>
              </a:solidFill>
            </a:endParaRPr>
          </a:p>
        </p:txBody>
      </p:sp>
      <p:cxnSp>
        <p:nvCxnSpPr>
          <p:cNvPr id="4" name="Rett pil 3"/>
          <p:cNvCxnSpPr/>
          <p:nvPr/>
        </p:nvCxnSpPr>
        <p:spPr>
          <a:xfrm>
            <a:off x="1265949" y="2535051"/>
            <a:ext cx="0" cy="4912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5" name="Picture 2" descr="C:\Users\larsko\Pictures\bosch-motortester-fsa-7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171" y="3200910"/>
            <a:ext cx="1440160" cy="266819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larsko\Pictures\Utropste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8416" y="1908423"/>
            <a:ext cx="500838" cy="7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926068"/>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2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Line 2"/>
          <p:cNvSpPr>
            <a:spLocks noChangeShapeType="1"/>
          </p:cNvSpPr>
          <p:nvPr/>
        </p:nvSpPr>
        <p:spPr bwMode="auto">
          <a:xfrm flipV="1">
            <a:off x="4817600" y="3206536"/>
            <a:ext cx="0" cy="4778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59" name="Line 3"/>
          <p:cNvSpPr>
            <a:spLocks noChangeShapeType="1"/>
          </p:cNvSpPr>
          <p:nvPr/>
        </p:nvSpPr>
        <p:spPr bwMode="auto">
          <a:xfrm flipV="1">
            <a:off x="4073146" y="3204787"/>
            <a:ext cx="0" cy="4778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0" name="Line 4"/>
          <p:cNvSpPr>
            <a:spLocks noChangeShapeType="1"/>
          </p:cNvSpPr>
          <p:nvPr/>
        </p:nvSpPr>
        <p:spPr bwMode="auto">
          <a:xfrm>
            <a:off x="4815743" y="2490666"/>
            <a:ext cx="0" cy="397316"/>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1" name="Line 5"/>
          <p:cNvSpPr>
            <a:spLocks noChangeShapeType="1"/>
          </p:cNvSpPr>
          <p:nvPr/>
        </p:nvSpPr>
        <p:spPr bwMode="auto">
          <a:xfrm>
            <a:off x="4067577" y="2492417"/>
            <a:ext cx="0" cy="397317"/>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2" name="Line 6"/>
          <p:cNvSpPr>
            <a:spLocks noChangeShapeType="1"/>
          </p:cNvSpPr>
          <p:nvPr/>
        </p:nvSpPr>
        <p:spPr bwMode="auto">
          <a:xfrm flipH="1" flipV="1">
            <a:off x="7990347" y="5963247"/>
            <a:ext cx="590365" cy="5968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3" name="Line 7"/>
          <p:cNvSpPr>
            <a:spLocks noChangeShapeType="1"/>
          </p:cNvSpPr>
          <p:nvPr/>
        </p:nvSpPr>
        <p:spPr bwMode="auto">
          <a:xfrm>
            <a:off x="8677248" y="4316221"/>
            <a:ext cx="6312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4" name="Line 8"/>
          <p:cNvSpPr>
            <a:spLocks noChangeShapeType="1"/>
          </p:cNvSpPr>
          <p:nvPr/>
        </p:nvSpPr>
        <p:spPr bwMode="auto">
          <a:xfrm>
            <a:off x="8677248" y="4118438"/>
            <a:ext cx="6312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65" name="Rectangle 9"/>
          <p:cNvSpPr>
            <a:spLocks noGrp="1" noChangeArrowheads="1"/>
          </p:cNvSpPr>
          <p:nvPr>
            <p:ph type="title"/>
          </p:nvPr>
        </p:nvSpPr>
        <p:spPr>
          <a:xfrm>
            <a:off x="504966" y="252239"/>
            <a:ext cx="9611963" cy="1037459"/>
          </a:xfrm>
        </p:spPr>
        <p:txBody>
          <a:bodyPr/>
          <a:lstStyle/>
          <a:p>
            <a:r>
              <a:rPr lang="de-DE" altLang="zh-CN" dirty="0" err="1">
                <a:ea typeface="宋体" pitchFamily="2" charset="-122"/>
              </a:rPr>
              <a:t>Testing</a:t>
            </a:r>
            <a:r>
              <a:rPr lang="de-DE" altLang="zh-CN" dirty="0">
                <a:ea typeface="宋体" pitchFamily="2" charset="-122"/>
              </a:rPr>
              <a:t> </a:t>
            </a:r>
            <a:r>
              <a:rPr lang="de-DE" altLang="zh-CN" dirty="0" err="1">
                <a:ea typeface="宋体" pitchFamily="2" charset="-122"/>
              </a:rPr>
              <a:t>av</a:t>
            </a:r>
            <a:r>
              <a:rPr lang="de-DE" altLang="zh-CN" dirty="0">
                <a:ea typeface="宋体" pitchFamily="2" charset="-122"/>
              </a:rPr>
              <a:t> </a:t>
            </a:r>
            <a:r>
              <a:rPr lang="de-DE" altLang="zh-CN" dirty="0" err="1">
                <a:ea typeface="宋体" pitchFamily="2" charset="-122"/>
              </a:rPr>
              <a:t>godspunkter</a:t>
            </a:r>
            <a:endParaRPr lang="de-DE" altLang="zh-CN" dirty="0">
              <a:ea typeface="宋体" pitchFamily="2" charset="-122"/>
            </a:endParaRPr>
          </a:p>
        </p:txBody>
      </p:sp>
      <p:sp>
        <p:nvSpPr>
          <p:cNvPr id="608266" name="Rectangle 10"/>
          <p:cNvSpPr>
            <a:spLocks noGrp="1" noChangeArrowheads="1"/>
          </p:cNvSpPr>
          <p:nvPr>
            <p:ph type="body" idx="4294967295"/>
          </p:nvPr>
        </p:nvSpPr>
        <p:spPr>
          <a:xfrm>
            <a:off x="425450" y="1081088"/>
            <a:ext cx="10267950" cy="841375"/>
          </a:xfrm>
        </p:spPr>
        <p:txBody>
          <a:bodyPr>
            <a:normAutofit fontScale="77500" lnSpcReduction="20000"/>
          </a:bodyPr>
          <a:lstStyle/>
          <a:p>
            <a:r>
              <a:rPr lang="nb-NO" altLang="zh-CN">
                <a:ea typeface="宋体" pitchFamily="2" charset="-122"/>
              </a:rPr>
              <a:t>Hvordan få en nøyaktig testing av godspunkter som er vanskelige å få tilgang til?</a:t>
            </a:r>
            <a:endParaRPr lang="de-DE" altLang="zh-CN">
              <a:ea typeface="宋体" pitchFamily="2" charset="-122"/>
            </a:endParaRPr>
          </a:p>
        </p:txBody>
      </p:sp>
      <p:sp>
        <p:nvSpPr>
          <p:cNvPr id="608267" name="Rectangle 11"/>
          <p:cNvSpPr>
            <a:spLocks noChangeArrowheads="1"/>
          </p:cNvSpPr>
          <p:nvPr/>
        </p:nvSpPr>
        <p:spPr bwMode="auto">
          <a:xfrm>
            <a:off x="252483" y="1914820"/>
            <a:ext cx="4878864" cy="43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3385" rIns="102663" bIns="53385">
            <a:spAutoFit/>
          </a:bodyPr>
          <a:lstStyle/>
          <a:p>
            <a:pPr marL="391146" indent="-391146">
              <a:spcBef>
                <a:spcPct val="50000"/>
              </a:spcBef>
            </a:pPr>
            <a:r>
              <a:rPr lang="de-DE" altLang="zh-CN" err="1" smtClean="0">
                <a:ea typeface="宋体" pitchFamily="2" charset="-122"/>
              </a:rPr>
              <a:t>Tenkt</a:t>
            </a:r>
            <a:r>
              <a:rPr lang="de-DE" altLang="zh-CN" smtClean="0">
                <a:ea typeface="宋体" pitchFamily="2" charset="-122"/>
              </a:rPr>
              <a:t> oppkobling i en bil: </a:t>
            </a:r>
            <a:endParaRPr lang="de-DE" altLang="zh-CN" dirty="0">
              <a:ea typeface="宋体" pitchFamily="2" charset="-122"/>
            </a:endParaRPr>
          </a:p>
        </p:txBody>
      </p:sp>
      <p:sp>
        <p:nvSpPr>
          <p:cNvPr id="608268" name="Line 12"/>
          <p:cNvSpPr>
            <a:spLocks noChangeShapeType="1"/>
          </p:cNvSpPr>
          <p:nvPr/>
        </p:nvSpPr>
        <p:spPr bwMode="auto">
          <a:xfrm>
            <a:off x="1099044" y="6560096"/>
            <a:ext cx="917850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71" name="Rectangle 15"/>
          <p:cNvSpPr>
            <a:spLocks noChangeArrowheads="1"/>
          </p:cNvSpPr>
          <p:nvPr/>
        </p:nvSpPr>
        <p:spPr bwMode="auto">
          <a:xfrm>
            <a:off x="7412978" y="3997834"/>
            <a:ext cx="1390513" cy="428490"/>
          </a:xfrm>
          <a:prstGeom prst="rect">
            <a:avLst/>
          </a:prstGeom>
          <a:solidFill>
            <a:srgbClr val="DCDCDC"/>
          </a:soli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08272" name="Oval 16"/>
          <p:cNvSpPr>
            <a:spLocks noChangeArrowheads="1"/>
          </p:cNvSpPr>
          <p:nvPr/>
        </p:nvSpPr>
        <p:spPr bwMode="auto">
          <a:xfrm>
            <a:off x="9117238" y="3916936"/>
            <a:ext cx="148197" cy="602538"/>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8273" name="Text Box 17"/>
          <p:cNvSpPr txBox="1">
            <a:spLocks noChangeArrowheads="1"/>
          </p:cNvSpPr>
          <p:nvPr/>
        </p:nvSpPr>
        <p:spPr bwMode="auto">
          <a:xfrm>
            <a:off x="9167363" y="4022172"/>
            <a:ext cx="631208"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u="sng">
                <a:ea typeface="宋体" pitchFamily="2" charset="-122"/>
              </a:rPr>
              <a:t>M</a:t>
            </a:r>
          </a:p>
        </p:txBody>
      </p:sp>
      <p:sp>
        <p:nvSpPr>
          <p:cNvPr id="608274" name="Line 18"/>
          <p:cNvSpPr>
            <a:spLocks noChangeShapeType="1"/>
          </p:cNvSpPr>
          <p:nvPr/>
        </p:nvSpPr>
        <p:spPr bwMode="auto">
          <a:xfrm>
            <a:off x="8564003" y="4305720"/>
            <a:ext cx="0" cy="234189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75" name="Oval 19"/>
          <p:cNvSpPr>
            <a:spLocks noChangeArrowheads="1"/>
          </p:cNvSpPr>
          <p:nvPr/>
        </p:nvSpPr>
        <p:spPr bwMode="auto">
          <a:xfrm>
            <a:off x="8515734" y="4008827"/>
            <a:ext cx="148197" cy="60253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52153" rIns="104306" bIns="52153" anchor="ctr">
            <a:spAutoFit/>
          </a:bodyPr>
          <a:lstStyle/>
          <a:p>
            <a:endParaRPr lang="nb-NO"/>
          </a:p>
        </p:txBody>
      </p:sp>
      <p:sp>
        <p:nvSpPr>
          <p:cNvPr id="608276" name="Oval 20"/>
          <p:cNvSpPr>
            <a:spLocks noChangeArrowheads="1"/>
          </p:cNvSpPr>
          <p:nvPr/>
        </p:nvSpPr>
        <p:spPr bwMode="auto">
          <a:xfrm>
            <a:off x="8487887" y="6332006"/>
            <a:ext cx="167084"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277" name="Oval 21"/>
          <p:cNvSpPr>
            <a:spLocks noChangeArrowheads="1"/>
          </p:cNvSpPr>
          <p:nvPr/>
        </p:nvSpPr>
        <p:spPr bwMode="auto">
          <a:xfrm>
            <a:off x="8482318" y="5217069"/>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279" name="Text Box 23"/>
          <p:cNvSpPr txBox="1">
            <a:spLocks noChangeArrowheads="1"/>
          </p:cNvSpPr>
          <p:nvPr/>
        </p:nvSpPr>
        <p:spPr bwMode="auto">
          <a:xfrm>
            <a:off x="8731086" y="5065346"/>
            <a:ext cx="1546459"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spcBef>
                <a:spcPct val="50000"/>
              </a:spcBef>
            </a:pPr>
            <a:r>
              <a:rPr lang="de-DE" altLang="zh-CN" sz="1600" b="1" dirty="0" smtClean="0">
                <a:ea typeface="宋体" pitchFamily="2" charset="-122"/>
              </a:rPr>
              <a:t> </a:t>
            </a:r>
            <a:r>
              <a:rPr lang="de-DE" altLang="zh-CN" sz="1600" b="1" dirty="0" err="1" smtClean="0">
                <a:ea typeface="宋体" pitchFamily="2" charset="-122"/>
              </a:rPr>
              <a:t>Koblingspunkt</a:t>
            </a:r>
            <a:endParaRPr lang="de-DE" altLang="zh-CN" sz="1600" b="1" dirty="0">
              <a:ea typeface="宋体" pitchFamily="2" charset="-122"/>
            </a:endParaRPr>
          </a:p>
        </p:txBody>
      </p:sp>
      <p:sp>
        <p:nvSpPr>
          <p:cNvPr id="608280" name="Line 24"/>
          <p:cNvSpPr>
            <a:spLocks noChangeShapeType="1"/>
          </p:cNvSpPr>
          <p:nvPr/>
        </p:nvSpPr>
        <p:spPr bwMode="auto">
          <a:xfrm flipH="1">
            <a:off x="6950710" y="5443409"/>
            <a:ext cx="16411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81" name="Text Box 25"/>
          <p:cNvSpPr txBox="1">
            <a:spLocks noChangeArrowheads="1"/>
          </p:cNvSpPr>
          <p:nvPr/>
        </p:nvSpPr>
        <p:spPr bwMode="auto">
          <a:xfrm>
            <a:off x="7329435" y="3532090"/>
            <a:ext cx="2357746"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Drivstoffpumpe</a:t>
            </a:r>
          </a:p>
        </p:txBody>
      </p:sp>
      <p:sp>
        <p:nvSpPr>
          <p:cNvPr id="608282" name="Text Box 26"/>
          <p:cNvSpPr txBox="1">
            <a:spLocks noChangeArrowheads="1"/>
          </p:cNvSpPr>
          <p:nvPr/>
        </p:nvSpPr>
        <p:spPr bwMode="auto">
          <a:xfrm>
            <a:off x="1325537" y="2968496"/>
            <a:ext cx="2357746"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u="sng">
                <a:ea typeface="宋体" pitchFamily="2" charset="-122"/>
              </a:rPr>
              <a:t>Ryggelys</a:t>
            </a:r>
          </a:p>
        </p:txBody>
      </p:sp>
      <p:sp>
        <p:nvSpPr>
          <p:cNvPr id="608283" name="Text Box 27"/>
          <p:cNvSpPr txBox="1">
            <a:spLocks noChangeArrowheads="1"/>
          </p:cNvSpPr>
          <p:nvPr/>
        </p:nvSpPr>
        <p:spPr bwMode="auto">
          <a:xfrm>
            <a:off x="504966" y="4078181"/>
            <a:ext cx="3178316"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Høyre baklys</a:t>
            </a:r>
          </a:p>
        </p:txBody>
      </p:sp>
      <p:sp>
        <p:nvSpPr>
          <p:cNvPr id="608284" name="Text Box 28"/>
          <p:cNvSpPr txBox="1">
            <a:spLocks noChangeArrowheads="1"/>
          </p:cNvSpPr>
          <p:nvPr/>
        </p:nvSpPr>
        <p:spPr bwMode="auto">
          <a:xfrm>
            <a:off x="462267" y="4673281"/>
            <a:ext cx="3221015"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Parkeringshjelp bak</a:t>
            </a:r>
          </a:p>
        </p:txBody>
      </p:sp>
      <p:sp>
        <p:nvSpPr>
          <p:cNvPr id="608285" name="Text Box 29"/>
          <p:cNvSpPr txBox="1">
            <a:spLocks noChangeArrowheads="1"/>
          </p:cNvSpPr>
          <p:nvPr/>
        </p:nvSpPr>
        <p:spPr bwMode="auto">
          <a:xfrm>
            <a:off x="462267" y="5270131"/>
            <a:ext cx="3221015"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Doseringspumpe for varmeapparat</a:t>
            </a:r>
          </a:p>
        </p:txBody>
      </p:sp>
      <p:sp>
        <p:nvSpPr>
          <p:cNvPr id="608286" name="Line 30"/>
          <p:cNvSpPr>
            <a:spLocks noChangeShapeType="1"/>
          </p:cNvSpPr>
          <p:nvPr/>
        </p:nvSpPr>
        <p:spPr bwMode="auto">
          <a:xfrm flipH="1" flipV="1">
            <a:off x="3709273" y="5961496"/>
            <a:ext cx="4294069" cy="175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87" name="Text Box 31"/>
          <p:cNvSpPr txBox="1">
            <a:spLocks noChangeArrowheads="1"/>
          </p:cNvSpPr>
          <p:nvPr/>
        </p:nvSpPr>
        <p:spPr bwMode="auto">
          <a:xfrm>
            <a:off x="462268" y="5784717"/>
            <a:ext cx="3204307"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600" b="1">
                <a:ea typeface="宋体" pitchFamily="2" charset="-122"/>
              </a:rPr>
              <a:t>Ryggekamera</a:t>
            </a:r>
          </a:p>
        </p:txBody>
      </p:sp>
      <p:sp>
        <p:nvSpPr>
          <p:cNvPr id="608288" name="Oval 32"/>
          <p:cNvSpPr>
            <a:spLocks noChangeArrowheads="1"/>
          </p:cNvSpPr>
          <p:nvPr/>
        </p:nvSpPr>
        <p:spPr bwMode="auto">
          <a:xfrm>
            <a:off x="6839321" y="5211819"/>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290" name="Text Box 34"/>
          <p:cNvSpPr txBox="1">
            <a:spLocks noChangeArrowheads="1"/>
          </p:cNvSpPr>
          <p:nvPr/>
        </p:nvSpPr>
        <p:spPr bwMode="auto">
          <a:xfrm>
            <a:off x="7167470" y="4736291"/>
            <a:ext cx="120761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spcBef>
                <a:spcPct val="50000"/>
              </a:spcBef>
            </a:pPr>
            <a:r>
              <a:rPr lang="de-DE" altLang="zh-CN" sz="1600" b="1" dirty="0" smtClean="0">
                <a:ea typeface="宋体" pitchFamily="2" charset="-122"/>
              </a:rPr>
              <a:t>  </a:t>
            </a:r>
            <a:r>
              <a:rPr lang="de-DE" altLang="zh-CN" sz="1600" b="1" dirty="0" err="1" smtClean="0">
                <a:ea typeface="宋体" pitchFamily="2" charset="-122"/>
              </a:rPr>
              <a:t>Kobl.pkt</a:t>
            </a:r>
            <a:endParaRPr lang="de-DE" altLang="zh-CN" sz="1600" b="1" dirty="0">
              <a:ea typeface="宋体" pitchFamily="2" charset="-122"/>
            </a:endParaRPr>
          </a:p>
        </p:txBody>
      </p:sp>
      <p:sp>
        <p:nvSpPr>
          <p:cNvPr id="608291" name="Text Box 35"/>
          <p:cNvSpPr txBox="1">
            <a:spLocks noChangeArrowheads="1"/>
          </p:cNvSpPr>
          <p:nvPr/>
        </p:nvSpPr>
        <p:spPr bwMode="auto">
          <a:xfrm>
            <a:off x="2023578" y="6101519"/>
            <a:ext cx="576812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800" b="1" u="sng">
                <a:ea typeface="宋体" pitchFamily="2" charset="-122"/>
              </a:rPr>
              <a:t>Godspunkt</a:t>
            </a:r>
            <a:r>
              <a:rPr lang="nb-NO" altLang="zh-CN" sz="1600" b="1">
                <a:ea typeface="宋体" pitchFamily="2" charset="-122"/>
              </a:rPr>
              <a:t> på høyre side i bagasjerommet</a:t>
            </a:r>
            <a:endParaRPr lang="de-DE" altLang="zh-CN" sz="1600" b="1">
              <a:ea typeface="宋体" pitchFamily="2" charset="-122"/>
            </a:endParaRPr>
          </a:p>
        </p:txBody>
      </p:sp>
      <p:sp>
        <p:nvSpPr>
          <p:cNvPr id="608292" name="Line 36"/>
          <p:cNvSpPr>
            <a:spLocks noChangeShapeType="1"/>
          </p:cNvSpPr>
          <p:nvPr/>
        </p:nvSpPr>
        <p:spPr bwMode="auto">
          <a:xfrm>
            <a:off x="7877101" y="6278300"/>
            <a:ext cx="421423" cy="19953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08293" name="Line 37"/>
          <p:cNvSpPr>
            <a:spLocks noChangeShapeType="1"/>
          </p:cNvSpPr>
          <p:nvPr/>
        </p:nvSpPr>
        <p:spPr bwMode="auto">
          <a:xfrm flipV="1">
            <a:off x="6924719" y="3682615"/>
            <a:ext cx="0" cy="17870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94" name="Line 38"/>
          <p:cNvSpPr>
            <a:spLocks noChangeShapeType="1"/>
          </p:cNvSpPr>
          <p:nvPr/>
        </p:nvSpPr>
        <p:spPr bwMode="auto">
          <a:xfrm flipH="1">
            <a:off x="3709273" y="5441660"/>
            <a:ext cx="32005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95" name="Line 39"/>
          <p:cNvSpPr>
            <a:spLocks noChangeShapeType="1"/>
          </p:cNvSpPr>
          <p:nvPr/>
        </p:nvSpPr>
        <p:spPr bwMode="auto">
          <a:xfrm flipH="1">
            <a:off x="3709273" y="4844809"/>
            <a:ext cx="32005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96" name="Line 40"/>
          <p:cNvSpPr>
            <a:spLocks noChangeShapeType="1"/>
          </p:cNvSpPr>
          <p:nvPr/>
        </p:nvSpPr>
        <p:spPr bwMode="auto">
          <a:xfrm flipH="1">
            <a:off x="3709273" y="4263712"/>
            <a:ext cx="32005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297" name="Oval 41"/>
          <p:cNvSpPr>
            <a:spLocks noChangeArrowheads="1"/>
          </p:cNvSpPr>
          <p:nvPr/>
        </p:nvSpPr>
        <p:spPr bwMode="auto">
          <a:xfrm>
            <a:off x="6839321" y="4604466"/>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298" name="Oval 42"/>
          <p:cNvSpPr>
            <a:spLocks noChangeArrowheads="1"/>
          </p:cNvSpPr>
          <p:nvPr/>
        </p:nvSpPr>
        <p:spPr bwMode="auto">
          <a:xfrm>
            <a:off x="6835608" y="4028621"/>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299" name="Oval 43"/>
          <p:cNvSpPr>
            <a:spLocks noChangeArrowheads="1"/>
          </p:cNvSpPr>
          <p:nvPr/>
        </p:nvSpPr>
        <p:spPr bwMode="auto">
          <a:xfrm>
            <a:off x="6835608" y="3445773"/>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08300" name="Oval 44"/>
          <p:cNvSpPr>
            <a:spLocks noChangeArrowheads="1"/>
          </p:cNvSpPr>
          <p:nvPr/>
        </p:nvSpPr>
        <p:spPr bwMode="auto">
          <a:xfrm>
            <a:off x="3766824" y="2805501"/>
            <a:ext cx="642347" cy="602538"/>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608301" name="Line 45"/>
          <p:cNvSpPr>
            <a:spLocks noChangeShapeType="1"/>
          </p:cNvSpPr>
          <p:nvPr/>
        </p:nvSpPr>
        <p:spPr bwMode="auto">
          <a:xfrm>
            <a:off x="3857793" y="2896735"/>
            <a:ext cx="494755" cy="4505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endParaRPr lang="nb-NO"/>
          </a:p>
        </p:txBody>
      </p:sp>
      <p:sp>
        <p:nvSpPr>
          <p:cNvPr id="608302" name="Line 46"/>
          <p:cNvSpPr>
            <a:spLocks noChangeShapeType="1"/>
          </p:cNvSpPr>
          <p:nvPr/>
        </p:nvSpPr>
        <p:spPr bwMode="auto">
          <a:xfrm flipV="1">
            <a:off x="3912559" y="2916749"/>
            <a:ext cx="439989" cy="430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03" name="Oval 47"/>
          <p:cNvSpPr>
            <a:spLocks noChangeArrowheads="1"/>
          </p:cNvSpPr>
          <p:nvPr/>
        </p:nvSpPr>
        <p:spPr bwMode="auto">
          <a:xfrm>
            <a:off x="4509422" y="2805501"/>
            <a:ext cx="621925" cy="602538"/>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608304" name="Line 48"/>
          <p:cNvSpPr>
            <a:spLocks noChangeShapeType="1"/>
          </p:cNvSpPr>
          <p:nvPr/>
        </p:nvSpPr>
        <p:spPr bwMode="auto">
          <a:xfrm>
            <a:off x="4587396" y="2896735"/>
            <a:ext cx="462266" cy="39556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05" name="Line 49"/>
          <p:cNvSpPr>
            <a:spLocks noChangeShapeType="1"/>
          </p:cNvSpPr>
          <p:nvPr/>
        </p:nvSpPr>
        <p:spPr bwMode="auto">
          <a:xfrm flipV="1">
            <a:off x="4617100" y="2889734"/>
            <a:ext cx="439988" cy="430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06" name="Line 50"/>
          <p:cNvSpPr>
            <a:spLocks noChangeShapeType="1"/>
          </p:cNvSpPr>
          <p:nvPr/>
        </p:nvSpPr>
        <p:spPr bwMode="auto">
          <a:xfrm flipV="1">
            <a:off x="4087998" y="3672113"/>
            <a:ext cx="28627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07" name="Oval 51"/>
          <p:cNvSpPr>
            <a:spLocks noChangeArrowheads="1"/>
          </p:cNvSpPr>
          <p:nvPr/>
        </p:nvSpPr>
        <p:spPr bwMode="auto">
          <a:xfrm>
            <a:off x="4672794" y="3574189"/>
            <a:ext cx="328599"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608308" name="Oval 52"/>
          <p:cNvSpPr>
            <a:spLocks noChangeArrowheads="1"/>
          </p:cNvSpPr>
          <p:nvPr/>
        </p:nvSpPr>
        <p:spPr bwMode="auto">
          <a:xfrm>
            <a:off x="3857793" y="3574189"/>
            <a:ext cx="300752"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608309" name="Oval 53"/>
          <p:cNvSpPr>
            <a:spLocks noChangeArrowheads="1"/>
          </p:cNvSpPr>
          <p:nvPr/>
        </p:nvSpPr>
        <p:spPr bwMode="auto">
          <a:xfrm>
            <a:off x="3912559" y="2203940"/>
            <a:ext cx="293326"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608310" name="Oval 54"/>
          <p:cNvSpPr>
            <a:spLocks noChangeArrowheads="1"/>
          </p:cNvSpPr>
          <p:nvPr/>
        </p:nvSpPr>
        <p:spPr bwMode="auto">
          <a:xfrm>
            <a:off x="4660725" y="2201502"/>
            <a:ext cx="319317"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608312" name="Text Box 56"/>
          <p:cNvSpPr txBox="1">
            <a:spLocks noChangeArrowheads="1"/>
          </p:cNvSpPr>
          <p:nvPr/>
        </p:nvSpPr>
        <p:spPr bwMode="auto">
          <a:xfrm>
            <a:off x="9265758" y="2774214"/>
            <a:ext cx="977486"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pPr algn="l">
              <a:spcBef>
                <a:spcPct val="50000"/>
              </a:spcBef>
            </a:pPr>
            <a:r>
              <a:rPr lang="de-DE" altLang="zh-CN" sz="1800" b="1" dirty="0" err="1" smtClean="0">
                <a:ea typeface="宋体" pitchFamily="2" charset="-122"/>
              </a:rPr>
              <a:t>Scope</a:t>
            </a:r>
            <a:endParaRPr lang="de-DE" altLang="zh-CN" sz="1800" b="1" dirty="0">
              <a:ea typeface="宋体" pitchFamily="2" charset="-122"/>
            </a:endParaRPr>
          </a:p>
        </p:txBody>
      </p:sp>
      <p:sp>
        <p:nvSpPr>
          <p:cNvPr id="608313" name="Line 57"/>
          <p:cNvSpPr>
            <a:spLocks noChangeShapeType="1"/>
          </p:cNvSpPr>
          <p:nvPr/>
        </p:nvSpPr>
        <p:spPr bwMode="auto">
          <a:xfrm>
            <a:off x="5640027" y="2949243"/>
            <a:ext cx="1852780" cy="0"/>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14" name="Rectangle 58"/>
          <p:cNvSpPr>
            <a:spLocks noChangeArrowheads="1"/>
          </p:cNvSpPr>
          <p:nvPr/>
        </p:nvSpPr>
        <p:spPr bwMode="auto">
          <a:xfrm>
            <a:off x="7205050" y="2768253"/>
            <a:ext cx="504966" cy="428490"/>
          </a:xfrm>
          <a:prstGeom prst="rect">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08315" name="Line 59"/>
          <p:cNvSpPr>
            <a:spLocks noChangeShapeType="1"/>
          </p:cNvSpPr>
          <p:nvPr/>
        </p:nvSpPr>
        <p:spPr bwMode="auto">
          <a:xfrm>
            <a:off x="6909867" y="3045509"/>
            <a:ext cx="4214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16" name="Line 60"/>
          <p:cNvSpPr>
            <a:spLocks noChangeShapeType="1"/>
          </p:cNvSpPr>
          <p:nvPr/>
        </p:nvSpPr>
        <p:spPr bwMode="auto">
          <a:xfrm>
            <a:off x="6781770" y="3290550"/>
            <a:ext cx="295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17" name="Line 61"/>
          <p:cNvSpPr>
            <a:spLocks noChangeShapeType="1"/>
          </p:cNvSpPr>
          <p:nvPr/>
        </p:nvSpPr>
        <p:spPr bwMode="auto">
          <a:xfrm flipV="1">
            <a:off x="7654322" y="2985999"/>
            <a:ext cx="33602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18" name="Line 62"/>
          <p:cNvSpPr>
            <a:spLocks noChangeShapeType="1"/>
          </p:cNvSpPr>
          <p:nvPr/>
        </p:nvSpPr>
        <p:spPr bwMode="auto">
          <a:xfrm flipH="1">
            <a:off x="4895573" y="2947493"/>
            <a:ext cx="750023" cy="663361"/>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19" name="Line 63"/>
          <p:cNvSpPr>
            <a:spLocks noChangeShapeType="1"/>
          </p:cNvSpPr>
          <p:nvPr/>
        </p:nvSpPr>
        <p:spPr bwMode="auto">
          <a:xfrm flipV="1">
            <a:off x="6930289" y="3052510"/>
            <a:ext cx="0" cy="2380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08320" name="Line 64"/>
          <p:cNvSpPr>
            <a:spLocks noChangeShapeType="1"/>
          </p:cNvSpPr>
          <p:nvPr/>
        </p:nvSpPr>
        <p:spPr bwMode="auto">
          <a:xfrm flipV="1">
            <a:off x="5305857" y="2312137"/>
            <a:ext cx="631208" cy="714119"/>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08321" name="Text Box 65"/>
          <p:cNvSpPr txBox="1">
            <a:spLocks noChangeArrowheads="1"/>
          </p:cNvSpPr>
          <p:nvPr/>
        </p:nvSpPr>
        <p:spPr bwMode="auto">
          <a:xfrm>
            <a:off x="5730995" y="1914820"/>
            <a:ext cx="4667224" cy="428490"/>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b="1" u="sng" dirty="0" err="1">
                <a:ea typeface="宋体" pitchFamily="2" charset="-122"/>
              </a:rPr>
              <a:t>Målepunkt</a:t>
            </a:r>
            <a:r>
              <a:rPr lang="de-DE" altLang="zh-CN" b="1" u="sng" dirty="0">
                <a:ea typeface="宋体" pitchFamily="2" charset="-122"/>
              </a:rPr>
              <a:t> </a:t>
            </a:r>
            <a:r>
              <a:rPr lang="de-DE" altLang="zh-CN" b="1" u="sng" dirty="0" err="1">
                <a:ea typeface="宋体" pitchFamily="2" charset="-122"/>
              </a:rPr>
              <a:t>for</a:t>
            </a:r>
            <a:r>
              <a:rPr lang="de-DE" altLang="zh-CN" b="1" u="sng" dirty="0">
                <a:ea typeface="宋体" pitchFamily="2" charset="-122"/>
              </a:rPr>
              <a:t> </a:t>
            </a:r>
            <a:r>
              <a:rPr lang="de-DE" altLang="zh-CN" b="1" u="sng" dirty="0" err="1">
                <a:ea typeface="宋体" pitchFamily="2" charset="-122"/>
              </a:rPr>
              <a:t>godspunkt</a:t>
            </a:r>
            <a:r>
              <a:rPr lang="de-DE" altLang="zh-CN" b="1" u="sng" dirty="0">
                <a:ea typeface="宋体" pitchFamily="2" charset="-122"/>
              </a:rPr>
              <a:t> x</a:t>
            </a:r>
          </a:p>
        </p:txBody>
      </p:sp>
      <p:sp>
        <p:nvSpPr>
          <p:cNvPr id="608322" name="AutoShape 66"/>
          <p:cNvSpPr>
            <a:spLocks noChangeArrowheads="1"/>
          </p:cNvSpPr>
          <p:nvPr/>
        </p:nvSpPr>
        <p:spPr bwMode="auto">
          <a:xfrm rot="5400000">
            <a:off x="8359112" y="5757656"/>
            <a:ext cx="406068" cy="334169"/>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3" name="AutoShape 67"/>
          <p:cNvSpPr>
            <a:spLocks noChangeArrowheads="1"/>
          </p:cNvSpPr>
          <p:nvPr/>
        </p:nvSpPr>
        <p:spPr bwMode="auto">
          <a:xfrm rot="5400000">
            <a:off x="8360969" y="4569207"/>
            <a:ext cx="406068" cy="334169"/>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4" name="AutoShape 68"/>
          <p:cNvSpPr>
            <a:spLocks noChangeArrowheads="1"/>
          </p:cNvSpPr>
          <p:nvPr/>
        </p:nvSpPr>
        <p:spPr bwMode="auto">
          <a:xfrm>
            <a:off x="5677156" y="3514587"/>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5" name="AutoShape 69"/>
          <p:cNvSpPr>
            <a:spLocks noChangeArrowheads="1"/>
          </p:cNvSpPr>
          <p:nvPr/>
        </p:nvSpPr>
        <p:spPr bwMode="auto">
          <a:xfrm>
            <a:off x="7667317" y="5280632"/>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6" name="AutoShape 70"/>
          <p:cNvSpPr>
            <a:spLocks noChangeArrowheads="1"/>
          </p:cNvSpPr>
          <p:nvPr/>
        </p:nvSpPr>
        <p:spPr bwMode="auto">
          <a:xfrm>
            <a:off x="5677156" y="4102685"/>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7" name="AutoShape 71"/>
          <p:cNvSpPr>
            <a:spLocks noChangeArrowheads="1"/>
          </p:cNvSpPr>
          <p:nvPr/>
        </p:nvSpPr>
        <p:spPr bwMode="auto">
          <a:xfrm>
            <a:off x="5688295" y="4668030"/>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8" name="AutoShape 72"/>
          <p:cNvSpPr>
            <a:spLocks noChangeArrowheads="1"/>
          </p:cNvSpPr>
          <p:nvPr/>
        </p:nvSpPr>
        <p:spPr bwMode="auto">
          <a:xfrm>
            <a:off x="5688295" y="5280632"/>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sp>
        <p:nvSpPr>
          <p:cNvPr id="608329" name="AutoShape 73"/>
          <p:cNvSpPr>
            <a:spLocks noChangeArrowheads="1"/>
          </p:cNvSpPr>
          <p:nvPr/>
        </p:nvSpPr>
        <p:spPr bwMode="auto">
          <a:xfrm>
            <a:off x="5688295" y="5798719"/>
            <a:ext cx="430706" cy="315053"/>
          </a:xfrm>
          <a:prstGeom prst="rightArrow">
            <a:avLst>
              <a:gd name="adj1" fmla="val 50000"/>
              <a:gd name="adj2" fmla="val 32222"/>
            </a:avLst>
          </a:prstGeom>
          <a:solidFill>
            <a:srgbClr val="B9735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nchor="ctr"/>
          <a:lstStyle/>
          <a:p>
            <a:endParaRPr lang="nb-NO"/>
          </a:p>
        </p:txBody>
      </p:sp>
      <p:pic>
        <p:nvPicPr>
          <p:cNvPr id="5122"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0347" y="2562136"/>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Rett pil 2"/>
          <p:cNvCxnSpPr/>
          <p:nvPr/>
        </p:nvCxnSpPr>
        <p:spPr>
          <a:xfrm>
            <a:off x="7076952" y="3801405"/>
            <a:ext cx="45720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Rett pil 5"/>
          <p:cNvCxnSpPr/>
          <p:nvPr/>
        </p:nvCxnSpPr>
        <p:spPr>
          <a:xfrm>
            <a:off x="7076952" y="4316221"/>
            <a:ext cx="336026" cy="4200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Rett pil 7"/>
          <p:cNvCxnSpPr>
            <a:endCxn id="608290" idx="1"/>
          </p:cNvCxnSpPr>
          <p:nvPr/>
        </p:nvCxnSpPr>
        <p:spPr>
          <a:xfrm>
            <a:off x="7076952" y="4912064"/>
            <a:ext cx="9051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Rett pil 9"/>
          <p:cNvCxnSpPr/>
          <p:nvPr/>
        </p:nvCxnSpPr>
        <p:spPr>
          <a:xfrm flipV="1">
            <a:off x="7120579" y="5024827"/>
            <a:ext cx="124386" cy="2558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108536"/>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7" name="Rectangle 3"/>
          <p:cNvSpPr>
            <a:spLocks noChangeArrowheads="1"/>
          </p:cNvSpPr>
          <p:nvPr/>
        </p:nvSpPr>
        <p:spPr bwMode="auto">
          <a:xfrm>
            <a:off x="8064605" y="4886982"/>
            <a:ext cx="794579" cy="428490"/>
          </a:xfrm>
          <a:prstGeom prst="rect">
            <a:avLst/>
          </a:prstGeom>
          <a:solidFill>
            <a:srgbClr val="DCDCD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610308" name="Line 4"/>
          <p:cNvSpPr>
            <a:spLocks noChangeShapeType="1"/>
          </p:cNvSpPr>
          <p:nvPr/>
        </p:nvSpPr>
        <p:spPr bwMode="auto">
          <a:xfrm flipV="1">
            <a:off x="7620905" y="5130108"/>
            <a:ext cx="0" cy="9749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309" name="Rectangle 5"/>
          <p:cNvSpPr>
            <a:spLocks noGrp="1" noChangeArrowheads="1"/>
          </p:cNvSpPr>
          <p:nvPr>
            <p:ph type="title"/>
          </p:nvPr>
        </p:nvSpPr>
        <p:spPr/>
        <p:txBody>
          <a:bodyPr/>
          <a:lstStyle/>
          <a:p>
            <a:r>
              <a:rPr lang="de-DE" altLang="zh-CN" dirty="0" err="1">
                <a:ea typeface="宋体" pitchFamily="2" charset="-122"/>
              </a:rPr>
              <a:t>Testing</a:t>
            </a:r>
            <a:r>
              <a:rPr lang="de-DE" altLang="zh-CN" dirty="0">
                <a:ea typeface="宋体" pitchFamily="2" charset="-122"/>
              </a:rPr>
              <a:t> </a:t>
            </a:r>
            <a:r>
              <a:rPr lang="de-DE" altLang="zh-CN" dirty="0" err="1">
                <a:ea typeface="宋体" pitchFamily="2" charset="-122"/>
              </a:rPr>
              <a:t>av</a:t>
            </a:r>
            <a:r>
              <a:rPr lang="de-DE" altLang="zh-CN" dirty="0">
                <a:ea typeface="宋体" pitchFamily="2" charset="-122"/>
              </a:rPr>
              <a:t> </a:t>
            </a:r>
            <a:r>
              <a:rPr lang="de-DE" altLang="zh-CN" dirty="0" err="1">
                <a:ea typeface="宋体" pitchFamily="2" charset="-122"/>
              </a:rPr>
              <a:t>godspunkter</a:t>
            </a:r>
            <a:endParaRPr lang="de-DE" altLang="zh-CN" dirty="0">
              <a:ea typeface="宋体" pitchFamily="2" charset="-122"/>
            </a:endParaRPr>
          </a:p>
        </p:txBody>
      </p:sp>
      <p:sp>
        <p:nvSpPr>
          <p:cNvPr id="610310" name="Rectangle 6"/>
          <p:cNvSpPr>
            <a:spLocks noGrp="1" noChangeArrowheads="1"/>
          </p:cNvSpPr>
          <p:nvPr>
            <p:ph type="body" idx="1"/>
          </p:nvPr>
        </p:nvSpPr>
        <p:spPr>
          <a:xfrm>
            <a:off x="129573" y="1146689"/>
            <a:ext cx="9624060" cy="5239882"/>
          </a:xfrm>
        </p:spPr>
        <p:txBody>
          <a:bodyPr/>
          <a:lstStyle/>
          <a:p>
            <a:r>
              <a:rPr lang="de-DE" altLang="zh-CN" dirty="0" smtClean="0">
                <a:ea typeface="宋体" pitchFamily="2" charset="-122"/>
              </a:rPr>
              <a:t>Bildet, </a:t>
            </a:r>
            <a:r>
              <a:rPr lang="de-DE" altLang="zh-CN" dirty="0" err="1">
                <a:ea typeface="宋体" pitchFamily="2" charset="-122"/>
              </a:rPr>
              <a:t>eksempel</a:t>
            </a:r>
            <a:r>
              <a:rPr lang="de-DE" altLang="zh-CN" dirty="0">
                <a:ea typeface="宋体" pitchFamily="2" charset="-122"/>
              </a:rPr>
              <a:t> 1:</a:t>
            </a:r>
          </a:p>
        </p:txBody>
      </p:sp>
      <p:graphicFrame>
        <p:nvGraphicFramePr>
          <p:cNvPr id="610311" name="Group 7"/>
          <p:cNvGraphicFramePr>
            <a:graphicFrameLocks noGrp="1"/>
          </p:cNvGraphicFramePr>
          <p:nvPr>
            <p:extLst>
              <p:ext uri="{D42A27DB-BD31-4B8C-83A1-F6EECF244321}">
                <p14:modId xmlns:p14="http://schemas.microsoft.com/office/powerpoint/2010/main" val="1685149159"/>
              </p:ext>
            </p:extLst>
          </p:nvPr>
        </p:nvGraphicFramePr>
        <p:xfrm>
          <a:off x="462267" y="1717037"/>
          <a:ext cx="5905694" cy="3920656"/>
        </p:xfrm>
        <a:graphic>
          <a:graphicData uri="http://schemas.openxmlformats.org/drawingml/2006/table">
            <a:tbl>
              <a:tblPr/>
              <a:tblGrid>
                <a:gridCol w="239268"/>
                <a:gridCol w="676170"/>
                <a:gridCol w="623782"/>
                <a:gridCol w="623782"/>
                <a:gridCol w="623782"/>
                <a:gridCol w="623782"/>
                <a:gridCol w="623782"/>
                <a:gridCol w="623782"/>
                <a:gridCol w="623782"/>
                <a:gridCol w="623782"/>
              </a:tblGrid>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1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0412" name="Text Box 108"/>
          <p:cNvSpPr txBox="1">
            <a:spLocks noChangeArrowheads="1"/>
          </p:cNvSpPr>
          <p:nvPr/>
        </p:nvSpPr>
        <p:spPr bwMode="auto">
          <a:xfrm>
            <a:off x="516106" y="1780049"/>
            <a:ext cx="1377518" cy="35154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4306" tIns="52153" rIns="104306" bIns="52153">
            <a:spAutoFit/>
          </a:bodyPr>
          <a:lstStyle/>
          <a:p>
            <a:pPr algn="l">
              <a:spcBef>
                <a:spcPct val="50000"/>
              </a:spcBef>
            </a:pPr>
            <a:r>
              <a:rPr lang="de-DE" altLang="zh-CN" sz="1600" b="1" dirty="0" smtClean="0">
                <a:ea typeface="宋体" pitchFamily="2" charset="-122"/>
              </a:rPr>
              <a:t>0,5 </a:t>
            </a:r>
            <a:r>
              <a:rPr lang="de-DE" altLang="zh-CN" sz="1600" b="1" dirty="0">
                <a:ea typeface="宋体" pitchFamily="2" charset="-122"/>
              </a:rPr>
              <a:t>V / div.</a:t>
            </a:r>
          </a:p>
        </p:txBody>
      </p:sp>
      <p:sp>
        <p:nvSpPr>
          <p:cNvPr id="610413" name="Text Box 109"/>
          <p:cNvSpPr txBox="1">
            <a:spLocks noChangeArrowheads="1"/>
          </p:cNvSpPr>
          <p:nvPr/>
        </p:nvSpPr>
        <p:spPr bwMode="auto">
          <a:xfrm>
            <a:off x="2873852" y="1776548"/>
            <a:ext cx="1446209" cy="35154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4306" tIns="52153" rIns="104306" bIns="52153">
            <a:spAutoFit/>
          </a:bodyPr>
          <a:lstStyle/>
          <a:p>
            <a:pPr algn="l">
              <a:spcBef>
                <a:spcPct val="50000"/>
              </a:spcBef>
            </a:pPr>
            <a:r>
              <a:rPr lang="de-DE" altLang="zh-CN" sz="1600" b="1" dirty="0">
                <a:ea typeface="宋体" pitchFamily="2" charset="-122"/>
              </a:rPr>
              <a:t>1</a:t>
            </a:r>
            <a:r>
              <a:rPr lang="de-DE" altLang="zh-CN" sz="1600" b="1" dirty="0" smtClean="0">
                <a:ea typeface="宋体" pitchFamily="2" charset="-122"/>
              </a:rPr>
              <a:t> </a:t>
            </a:r>
            <a:r>
              <a:rPr lang="de-DE" altLang="zh-CN" sz="1600" b="1" dirty="0" err="1">
                <a:ea typeface="宋体" pitchFamily="2" charset="-122"/>
              </a:rPr>
              <a:t>sek</a:t>
            </a:r>
            <a:r>
              <a:rPr lang="de-DE" altLang="zh-CN" sz="1600" b="1" dirty="0">
                <a:ea typeface="宋体" pitchFamily="2" charset="-122"/>
              </a:rPr>
              <a:t> / div.</a:t>
            </a:r>
          </a:p>
        </p:txBody>
      </p:sp>
      <p:sp>
        <p:nvSpPr>
          <p:cNvPr id="610414" name="Text Box 110"/>
          <p:cNvSpPr txBox="1">
            <a:spLocks noChangeArrowheads="1"/>
          </p:cNvSpPr>
          <p:nvPr/>
        </p:nvSpPr>
        <p:spPr bwMode="auto">
          <a:xfrm>
            <a:off x="6455027" y="5326140"/>
            <a:ext cx="421423"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a:solidFill>
                  <a:schemeClr val="accent2"/>
                </a:solidFill>
                <a:ea typeface="宋体" pitchFamily="2" charset="-122"/>
              </a:rPr>
              <a:t>0</a:t>
            </a:r>
          </a:p>
        </p:txBody>
      </p:sp>
      <p:sp>
        <p:nvSpPr>
          <p:cNvPr id="610415" name="Freeform 111"/>
          <p:cNvSpPr>
            <a:spLocks/>
          </p:cNvSpPr>
          <p:nvPr/>
        </p:nvSpPr>
        <p:spPr bwMode="auto">
          <a:xfrm>
            <a:off x="611715" y="5120460"/>
            <a:ext cx="5970482" cy="428490"/>
          </a:xfrm>
          <a:custGeom>
            <a:avLst/>
            <a:gdLst>
              <a:gd name="T0" fmla="*/ 376 w 3216"/>
              <a:gd name="T1" fmla="*/ 736 h 773"/>
              <a:gd name="T2" fmla="*/ 408 w 3216"/>
              <a:gd name="T3" fmla="*/ 728 h 773"/>
              <a:gd name="T4" fmla="*/ 440 w 3216"/>
              <a:gd name="T5" fmla="*/ 712 h 773"/>
              <a:gd name="T6" fmla="*/ 568 w 3216"/>
              <a:gd name="T7" fmla="*/ 0 h 773"/>
              <a:gd name="T8" fmla="*/ 640 w 3216"/>
              <a:gd name="T9" fmla="*/ 672 h 773"/>
              <a:gd name="T10" fmla="*/ 704 w 3216"/>
              <a:gd name="T11" fmla="*/ 600 h 773"/>
              <a:gd name="T12" fmla="*/ 776 w 3216"/>
              <a:gd name="T13" fmla="*/ 648 h 773"/>
              <a:gd name="T14" fmla="*/ 888 w 3216"/>
              <a:gd name="T15" fmla="*/ 656 h 773"/>
              <a:gd name="T16" fmla="*/ 992 w 3216"/>
              <a:gd name="T17" fmla="*/ 560 h 773"/>
              <a:gd name="T18" fmla="*/ 1048 w 3216"/>
              <a:gd name="T19" fmla="*/ 464 h 773"/>
              <a:gd name="T20" fmla="*/ 1120 w 3216"/>
              <a:gd name="T21" fmla="*/ 560 h 773"/>
              <a:gd name="T22" fmla="*/ 1256 w 3216"/>
              <a:gd name="T23" fmla="*/ 584 h 773"/>
              <a:gd name="T24" fmla="*/ 1304 w 3216"/>
              <a:gd name="T25" fmla="*/ 408 h 773"/>
              <a:gd name="T26" fmla="*/ 1344 w 3216"/>
              <a:gd name="T27" fmla="*/ 464 h 773"/>
              <a:gd name="T28" fmla="*/ 1400 w 3216"/>
              <a:gd name="T29" fmla="*/ 648 h 773"/>
              <a:gd name="T30" fmla="*/ 1576 w 3216"/>
              <a:gd name="T31" fmla="*/ 616 h 773"/>
              <a:gd name="T32" fmla="*/ 1648 w 3216"/>
              <a:gd name="T33" fmla="*/ 640 h 773"/>
              <a:gd name="T34" fmla="*/ 1680 w 3216"/>
              <a:gd name="T35" fmla="*/ 648 h 773"/>
              <a:gd name="T36" fmla="*/ 1840 w 3216"/>
              <a:gd name="T37" fmla="*/ 632 h 773"/>
              <a:gd name="T38" fmla="*/ 1984 w 3216"/>
              <a:gd name="T39" fmla="*/ 360 h 773"/>
              <a:gd name="T40" fmla="*/ 2072 w 3216"/>
              <a:gd name="T41" fmla="*/ 216 h 773"/>
              <a:gd name="T42" fmla="*/ 2096 w 3216"/>
              <a:gd name="T43" fmla="*/ 144 h 773"/>
              <a:gd name="T44" fmla="*/ 2160 w 3216"/>
              <a:gd name="T45" fmla="*/ 616 h 773"/>
              <a:gd name="T46" fmla="*/ 2240 w 3216"/>
              <a:gd name="T47" fmla="*/ 320 h 773"/>
              <a:gd name="T48" fmla="*/ 2280 w 3216"/>
              <a:gd name="T49" fmla="*/ 296 h 773"/>
              <a:gd name="T50" fmla="*/ 2328 w 3216"/>
              <a:gd name="T51" fmla="*/ 464 h 773"/>
              <a:gd name="T52" fmla="*/ 2376 w 3216"/>
              <a:gd name="T53" fmla="*/ 632 h 773"/>
              <a:gd name="T54" fmla="*/ 2528 w 3216"/>
              <a:gd name="T55" fmla="*/ 320 h 773"/>
              <a:gd name="T56" fmla="*/ 2576 w 3216"/>
              <a:gd name="T57" fmla="*/ 488 h 773"/>
              <a:gd name="T58" fmla="*/ 2672 w 3216"/>
              <a:gd name="T59" fmla="*/ 424 h 773"/>
              <a:gd name="T60" fmla="*/ 2712 w 3216"/>
              <a:gd name="T61" fmla="*/ 536 h 773"/>
              <a:gd name="T62" fmla="*/ 2728 w 3216"/>
              <a:gd name="T63" fmla="*/ 680 h 773"/>
              <a:gd name="T64" fmla="*/ 2800 w 3216"/>
              <a:gd name="T65" fmla="*/ 720 h 773"/>
              <a:gd name="T66" fmla="*/ 3216 w 3216"/>
              <a:gd name="T67" fmla="*/ 72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6" h="773">
                <a:moveTo>
                  <a:pt x="0" y="744"/>
                </a:moveTo>
                <a:cubicBezTo>
                  <a:pt x="125" y="741"/>
                  <a:pt x="256" y="773"/>
                  <a:pt x="376" y="736"/>
                </a:cubicBezTo>
                <a:cubicBezTo>
                  <a:pt x="450" y="713"/>
                  <a:pt x="346" y="568"/>
                  <a:pt x="400" y="648"/>
                </a:cubicBezTo>
                <a:cubicBezTo>
                  <a:pt x="403" y="675"/>
                  <a:pt x="399" y="703"/>
                  <a:pt x="408" y="728"/>
                </a:cubicBezTo>
                <a:cubicBezTo>
                  <a:pt x="411" y="736"/>
                  <a:pt x="424" y="740"/>
                  <a:pt x="432" y="736"/>
                </a:cubicBezTo>
                <a:cubicBezTo>
                  <a:pt x="440" y="732"/>
                  <a:pt x="437" y="720"/>
                  <a:pt x="440" y="712"/>
                </a:cubicBezTo>
                <a:cubicBezTo>
                  <a:pt x="454" y="560"/>
                  <a:pt x="479" y="410"/>
                  <a:pt x="528" y="264"/>
                </a:cubicBezTo>
                <a:cubicBezTo>
                  <a:pt x="529" y="232"/>
                  <a:pt x="514" y="36"/>
                  <a:pt x="568" y="0"/>
                </a:cubicBezTo>
                <a:cubicBezTo>
                  <a:pt x="558" y="268"/>
                  <a:pt x="548" y="304"/>
                  <a:pt x="560" y="616"/>
                </a:cubicBezTo>
                <a:cubicBezTo>
                  <a:pt x="561" y="649"/>
                  <a:pt x="640" y="672"/>
                  <a:pt x="640" y="672"/>
                </a:cubicBezTo>
                <a:cubicBezTo>
                  <a:pt x="653" y="669"/>
                  <a:pt x="668" y="671"/>
                  <a:pt x="680" y="664"/>
                </a:cubicBezTo>
                <a:cubicBezTo>
                  <a:pt x="699" y="653"/>
                  <a:pt x="700" y="615"/>
                  <a:pt x="704" y="600"/>
                </a:cubicBezTo>
                <a:cubicBezTo>
                  <a:pt x="717" y="552"/>
                  <a:pt x="714" y="561"/>
                  <a:pt x="736" y="528"/>
                </a:cubicBezTo>
                <a:cubicBezTo>
                  <a:pt x="762" y="567"/>
                  <a:pt x="750" y="609"/>
                  <a:pt x="776" y="648"/>
                </a:cubicBezTo>
                <a:cubicBezTo>
                  <a:pt x="836" y="636"/>
                  <a:pt x="810" y="638"/>
                  <a:pt x="840" y="592"/>
                </a:cubicBezTo>
                <a:cubicBezTo>
                  <a:pt x="851" y="624"/>
                  <a:pt x="860" y="637"/>
                  <a:pt x="888" y="656"/>
                </a:cubicBezTo>
                <a:cubicBezTo>
                  <a:pt x="940" y="643"/>
                  <a:pt x="944" y="631"/>
                  <a:pt x="976" y="584"/>
                </a:cubicBezTo>
                <a:cubicBezTo>
                  <a:pt x="981" y="576"/>
                  <a:pt x="989" y="569"/>
                  <a:pt x="992" y="560"/>
                </a:cubicBezTo>
                <a:cubicBezTo>
                  <a:pt x="995" y="552"/>
                  <a:pt x="995" y="543"/>
                  <a:pt x="1000" y="536"/>
                </a:cubicBezTo>
                <a:cubicBezTo>
                  <a:pt x="1019" y="508"/>
                  <a:pt x="1037" y="498"/>
                  <a:pt x="1048" y="464"/>
                </a:cubicBezTo>
                <a:cubicBezTo>
                  <a:pt x="1058" y="345"/>
                  <a:pt x="1055" y="396"/>
                  <a:pt x="1080" y="320"/>
                </a:cubicBezTo>
                <a:cubicBezTo>
                  <a:pt x="1086" y="443"/>
                  <a:pt x="1077" y="474"/>
                  <a:pt x="1120" y="560"/>
                </a:cubicBezTo>
                <a:cubicBezTo>
                  <a:pt x="1136" y="593"/>
                  <a:pt x="1140" y="628"/>
                  <a:pt x="1176" y="640"/>
                </a:cubicBezTo>
                <a:cubicBezTo>
                  <a:pt x="1205" y="621"/>
                  <a:pt x="1225" y="600"/>
                  <a:pt x="1256" y="584"/>
                </a:cubicBezTo>
                <a:cubicBezTo>
                  <a:pt x="1293" y="529"/>
                  <a:pt x="1282" y="554"/>
                  <a:pt x="1296" y="512"/>
                </a:cubicBezTo>
                <a:cubicBezTo>
                  <a:pt x="1299" y="477"/>
                  <a:pt x="1293" y="441"/>
                  <a:pt x="1304" y="408"/>
                </a:cubicBezTo>
                <a:cubicBezTo>
                  <a:pt x="1307" y="400"/>
                  <a:pt x="1323" y="409"/>
                  <a:pt x="1328" y="416"/>
                </a:cubicBezTo>
                <a:cubicBezTo>
                  <a:pt x="1338" y="430"/>
                  <a:pt x="1344" y="464"/>
                  <a:pt x="1344" y="464"/>
                </a:cubicBezTo>
                <a:cubicBezTo>
                  <a:pt x="1347" y="520"/>
                  <a:pt x="1336" y="578"/>
                  <a:pt x="1352" y="632"/>
                </a:cubicBezTo>
                <a:cubicBezTo>
                  <a:pt x="1357" y="648"/>
                  <a:pt x="1384" y="643"/>
                  <a:pt x="1400" y="648"/>
                </a:cubicBezTo>
                <a:cubicBezTo>
                  <a:pt x="1438" y="661"/>
                  <a:pt x="1462" y="666"/>
                  <a:pt x="1504" y="672"/>
                </a:cubicBezTo>
                <a:cubicBezTo>
                  <a:pt x="1576" y="660"/>
                  <a:pt x="1542" y="667"/>
                  <a:pt x="1576" y="616"/>
                </a:cubicBezTo>
                <a:cubicBezTo>
                  <a:pt x="1592" y="621"/>
                  <a:pt x="1608" y="627"/>
                  <a:pt x="1624" y="632"/>
                </a:cubicBezTo>
                <a:cubicBezTo>
                  <a:pt x="1632" y="635"/>
                  <a:pt x="1648" y="640"/>
                  <a:pt x="1648" y="640"/>
                </a:cubicBezTo>
                <a:cubicBezTo>
                  <a:pt x="1651" y="648"/>
                  <a:pt x="1648" y="662"/>
                  <a:pt x="1656" y="664"/>
                </a:cubicBezTo>
                <a:cubicBezTo>
                  <a:pt x="1665" y="666"/>
                  <a:pt x="1671" y="652"/>
                  <a:pt x="1680" y="648"/>
                </a:cubicBezTo>
                <a:cubicBezTo>
                  <a:pt x="1690" y="644"/>
                  <a:pt x="1701" y="643"/>
                  <a:pt x="1712" y="640"/>
                </a:cubicBezTo>
                <a:cubicBezTo>
                  <a:pt x="1755" y="654"/>
                  <a:pt x="1798" y="646"/>
                  <a:pt x="1840" y="632"/>
                </a:cubicBezTo>
                <a:cubicBezTo>
                  <a:pt x="1889" y="559"/>
                  <a:pt x="1919" y="481"/>
                  <a:pt x="1968" y="408"/>
                </a:cubicBezTo>
                <a:cubicBezTo>
                  <a:pt x="1977" y="394"/>
                  <a:pt x="1971" y="370"/>
                  <a:pt x="1984" y="360"/>
                </a:cubicBezTo>
                <a:cubicBezTo>
                  <a:pt x="2027" y="328"/>
                  <a:pt x="2008" y="347"/>
                  <a:pt x="2040" y="304"/>
                </a:cubicBezTo>
                <a:cubicBezTo>
                  <a:pt x="2050" y="274"/>
                  <a:pt x="2063" y="247"/>
                  <a:pt x="2072" y="216"/>
                </a:cubicBezTo>
                <a:cubicBezTo>
                  <a:pt x="2077" y="200"/>
                  <a:pt x="2083" y="184"/>
                  <a:pt x="2088" y="168"/>
                </a:cubicBezTo>
                <a:cubicBezTo>
                  <a:pt x="2091" y="160"/>
                  <a:pt x="2096" y="144"/>
                  <a:pt x="2096" y="144"/>
                </a:cubicBezTo>
                <a:cubicBezTo>
                  <a:pt x="2102" y="312"/>
                  <a:pt x="2108" y="480"/>
                  <a:pt x="2120" y="648"/>
                </a:cubicBezTo>
                <a:cubicBezTo>
                  <a:pt x="2139" y="591"/>
                  <a:pt x="2122" y="591"/>
                  <a:pt x="2160" y="616"/>
                </a:cubicBezTo>
                <a:cubicBezTo>
                  <a:pt x="2173" y="613"/>
                  <a:pt x="2194" y="620"/>
                  <a:pt x="2200" y="608"/>
                </a:cubicBezTo>
                <a:cubicBezTo>
                  <a:pt x="2237" y="540"/>
                  <a:pt x="2219" y="403"/>
                  <a:pt x="2240" y="320"/>
                </a:cubicBezTo>
                <a:cubicBezTo>
                  <a:pt x="2246" y="261"/>
                  <a:pt x="2250" y="202"/>
                  <a:pt x="2264" y="144"/>
                </a:cubicBezTo>
                <a:cubicBezTo>
                  <a:pt x="2290" y="221"/>
                  <a:pt x="2250" y="94"/>
                  <a:pt x="2280" y="296"/>
                </a:cubicBezTo>
                <a:cubicBezTo>
                  <a:pt x="2286" y="334"/>
                  <a:pt x="2324" y="363"/>
                  <a:pt x="2336" y="400"/>
                </a:cubicBezTo>
                <a:cubicBezTo>
                  <a:pt x="2333" y="421"/>
                  <a:pt x="2333" y="443"/>
                  <a:pt x="2328" y="464"/>
                </a:cubicBezTo>
                <a:cubicBezTo>
                  <a:pt x="2324" y="480"/>
                  <a:pt x="2312" y="512"/>
                  <a:pt x="2312" y="512"/>
                </a:cubicBezTo>
                <a:cubicBezTo>
                  <a:pt x="2327" y="600"/>
                  <a:pt x="2306" y="609"/>
                  <a:pt x="2376" y="632"/>
                </a:cubicBezTo>
                <a:cubicBezTo>
                  <a:pt x="2389" y="539"/>
                  <a:pt x="2443" y="514"/>
                  <a:pt x="2480" y="432"/>
                </a:cubicBezTo>
                <a:cubicBezTo>
                  <a:pt x="2497" y="395"/>
                  <a:pt x="2528" y="320"/>
                  <a:pt x="2528" y="320"/>
                </a:cubicBezTo>
                <a:cubicBezTo>
                  <a:pt x="2556" y="121"/>
                  <a:pt x="2555" y="285"/>
                  <a:pt x="2568" y="528"/>
                </a:cubicBezTo>
                <a:cubicBezTo>
                  <a:pt x="2571" y="515"/>
                  <a:pt x="2571" y="501"/>
                  <a:pt x="2576" y="488"/>
                </a:cubicBezTo>
                <a:cubicBezTo>
                  <a:pt x="2585" y="466"/>
                  <a:pt x="2608" y="424"/>
                  <a:pt x="2608" y="424"/>
                </a:cubicBezTo>
                <a:cubicBezTo>
                  <a:pt x="2624" y="471"/>
                  <a:pt x="2634" y="437"/>
                  <a:pt x="2672" y="424"/>
                </a:cubicBezTo>
                <a:cubicBezTo>
                  <a:pt x="2710" y="500"/>
                  <a:pt x="2666" y="404"/>
                  <a:pt x="2696" y="504"/>
                </a:cubicBezTo>
                <a:cubicBezTo>
                  <a:pt x="2699" y="515"/>
                  <a:pt x="2708" y="525"/>
                  <a:pt x="2712" y="536"/>
                </a:cubicBezTo>
                <a:cubicBezTo>
                  <a:pt x="2716" y="546"/>
                  <a:pt x="2717" y="557"/>
                  <a:pt x="2720" y="568"/>
                </a:cubicBezTo>
                <a:cubicBezTo>
                  <a:pt x="2723" y="605"/>
                  <a:pt x="2722" y="643"/>
                  <a:pt x="2728" y="680"/>
                </a:cubicBezTo>
                <a:cubicBezTo>
                  <a:pt x="2731" y="697"/>
                  <a:pt x="2744" y="728"/>
                  <a:pt x="2744" y="728"/>
                </a:cubicBezTo>
                <a:cubicBezTo>
                  <a:pt x="2763" y="725"/>
                  <a:pt x="2785" y="732"/>
                  <a:pt x="2800" y="720"/>
                </a:cubicBezTo>
                <a:cubicBezTo>
                  <a:pt x="2813" y="710"/>
                  <a:pt x="2816" y="672"/>
                  <a:pt x="2816" y="672"/>
                </a:cubicBezTo>
                <a:cubicBezTo>
                  <a:pt x="2930" y="748"/>
                  <a:pt x="3093" y="720"/>
                  <a:pt x="3216" y="720"/>
                </a:cubicBezTo>
              </a:path>
            </a:pathLst>
          </a:custGeom>
          <a:noFill/>
          <a:ln w="38100"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16" name="Line 112"/>
          <p:cNvSpPr>
            <a:spLocks noChangeShapeType="1"/>
          </p:cNvSpPr>
          <p:nvPr/>
        </p:nvSpPr>
        <p:spPr bwMode="auto">
          <a:xfrm rot="18900000" flipH="1">
            <a:off x="9101457" y="3721997"/>
            <a:ext cx="807574" cy="7491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17" name="Line 113"/>
          <p:cNvSpPr>
            <a:spLocks noChangeShapeType="1"/>
          </p:cNvSpPr>
          <p:nvPr/>
        </p:nvSpPr>
        <p:spPr bwMode="auto">
          <a:xfrm>
            <a:off x="9443981" y="4706537"/>
            <a:ext cx="0" cy="397316"/>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18" name="Rectangle 114"/>
          <p:cNvSpPr>
            <a:spLocks noChangeArrowheads="1"/>
          </p:cNvSpPr>
          <p:nvPr/>
        </p:nvSpPr>
        <p:spPr bwMode="auto">
          <a:xfrm rot="16200000">
            <a:off x="9290674" y="4494197"/>
            <a:ext cx="423571" cy="32316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19" name="Line 115"/>
          <p:cNvSpPr>
            <a:spLocks noChangeShapeType="1"/>
          </p:cNvSpPr>
          <p:nvPr/>
        </p:nvSpPr>
        <p:spPr bwMode="auto">
          <a:xfrm>
            <a:off x="9562796" y="4799302"/>
            <a:ext cx="0" cy="7141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20" name="Line 116"/>
          <p:cNvSpPr>
            <a:spLocks noChangeShapeType="1"/>
          </p:cNvSpPr>
          <p:nvPr/>
        </p:nvSpPr>
        <p:spPr bwMode="auto">
          <a:xfrm>
            <a:off x="9404994" y="5527423"/>
            <a:ext cx="33602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21" name="Line 117"/>
          <p:cNvSpPr>
            <a:spLocks noChangeShapeType="1"/>
          </p:cNvSpPr>
          <p:nvPr/>
        </p:nvSpPr>
        <p:spPr bwMode="auto">
          <a:xfrm flipH="1">
            <a:off x="8372784" y="5102102"/>
            <a:ext cx="1086048" cy="18357"/>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spAutoFit/>
          </a:bodyPr>
          <a:lstStyle/>
          <a:p>
            <a:endParaRPr lang="nb-NO"/>
          </a:p>
        </p:txBody>
      </p:sp>
      <p:sp>
        <p:nvSpPr>
          <p:cNvPr id="610422" name="Text Box 118"/>
          <p:cNvSpPr txBox="1">
            <a:spLocks noChangeArrowheads="1"/>
          </p:cNvSpPr>
          <p:nvPr/>
        </p:nvSpPr>
        <p:spPr bwMode="auto">
          <a:xfrm>
            <a:off x="8461895" y="5891484"/>
            <a:ext cx="2021722"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Karosserigods</a:t>
            </a:r>
          </a:p>
        </p:txBody>
      </p:sp>
      <p:sp>
        <p:nvSpPr>
          <p:cNvPr id="610423" name="Line 119"/>
          <p:cNvSpPr>
            <a:spLocks noChangeShapeType="1"/>
          </p:cNvSpPr>
          <p:nvPr/>
        </p:nvSpPr>
        <p:spPr bwMode="auto">
          <a:xfrm>
            <a:off x="7297875" y="6479582"/>
            <a:ext cx="65905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24" name="Line 120"/>
          <p:cNvSpPr>
            <a:spLocks noChangeShapeType="1"/>
          </p:cNvSpPr>
          <p:nvPr/>
        </p:nvSpPr>
        <p:spPr bwMode="auto">
          <a:xfrm>
            <a:off x="7627402" y="6059512"/>
            <a:ext cx="0" cy="42007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25" name="Oval 121"/>
          <p:cNvSpPr>
            <a:spLocks noChangeArrowheads="1"/>
          </p:cNvSpPr>
          <p:nvPr/>
        </p:nvSpPr>
        <p:spPr bwMode="auto">
          <a:xfrm>
            <a:off x="7503945" y="5832296"/>
            <a:ext cx="90"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10426" name="Oval 122"/>
          <p:cNvSpPr>
            <a:spLocks noChangeArrowheads="1"/>
          </p:cNvSpPr>
          <p:nvPr/>
        </p:nvSpPr>
        <p:spPr bwMode="auto">
          <a:xfrm>
            <a:off x="7503945" y="5832296"/>
            <a:ext cx="90" cy="45443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10427" name="Line 123"/>
          <p:cNvSpPr>
            <a:spLocks noChangeShapeType="1"/>
          </p:cNvSpPr>
          <p:nvPr/>
        </p:nvSpPr>
        <p:spPr bwMode="auto">
          <a:xfrm flipV="1">
            <a:off x="9349299" y="5606187"/>
            <a:ext cx="207927" cy="306301"/>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0428" name="Text Box 124"/>
          <p:cNvSpPr txBox="1">
            <a:spLocks noChangeArrowheads="1"/>
          </p:cNvSpPr>
          <p:nvPr/>
        </p:nvSpPr>
        <p:spPr bwMode="auto">
          <a:xfrm>
            <a:off x="7873388" y="3766630"/>
            <a:ext cx="1600297"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Godspunkt på en komponent</a:t>
            </a:r>
          </a:p>
        </p:txBody>
      </p:sp>
      <p:sp>
        <p:nvSpPr>
          <p:cNvPr id="610429" name="Text Box 125"/>
          <p:cNvSpPr txBox="1">
            <a:spLocks noChangeArrowheads="1"/>
          </p:cNvSpPr>
          <p:nvPr/>
        </p:nvSpPr>
        <p:spPr bwMode="auto">
          <a:xfrm>
            <a:off x="4771187" y="5883739"/>
            <a:ext cx="362201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dirty="0" err="1" smtClean="0">
                <a:ea typeface="宋体" pitchFamily="2" charset="-122"/>
              </a:rPr>
              <a:t>Skrudd</a:t>
            </a:r>
            <a:r>
              <a:rPr lang="de-DE" altLang="zh-CN" sz="1600" b="1" dirty="0" smtClean="0">
                <a:ea typeface="宋体" pitchFamily="2" charset="-122"/>
              </a:rPr>
              <a:t> </a:t>
            </a:r>
            <a:r>
              <a:rPr lang="de-DE" altLang="zh-CN" sz="1600" b="1" dirty="0" err="1" smtClean="0">
                <a:ea typeface="宋体" pitchFamily="2" charset="-122"/>
              </a:rPr>
              <a:t>godspunkt</a:t>
            </a:r>
            <a:endParaRPr lang="de-DE" altLang="zh-CN" sz="1600" b="1" dirty="0">
              <a:ea typeface="宋体" pitchFamily="2" charset="-122"/>
            </a:endParaRPr>
          </a:p>
        </p:txBody>
      </p:sp>
      <p:sp>
        <p:nvSpPr>
          <p:cNvPr id="610430" name="Oval 126"/>
          <p:cNvSpPr>
            <a:spLocks noChangeArrowheads="1"/>
          </p:cNvSpPr>
          <p:nvPr/>
        </p:nvSpPr>
        <p:spPr bwMode="auto">
          <a:xfrm>
            <a:off x="7537363" y="4875763"/>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31" name="Line 127"/>
          <p:cNvSpPr>
            <a:spLocks noChangeShapeType="1"/>
          </p:cNvSpPr>
          <p:nvPr/>
        </p:nvSpPr>
        <p:spPr bwMode="auto">
          <a:xfrm flipV="1">
            <a:off x="7620905" y="4018672"/>
            <a:ext cx="0" cy="1055427"/>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32" name="Rectangle 128"/>
          <p:cNvSpPr>
            <a:spLocks noChangeArrowheads="1"/>
          </p:cNvSpPr>
          <p:nvPr/>
        </p:nvSpPr>
        <p:spPr bwMode="auto">
          <a:xfrm>
            <a:off x="1185567" y="5163082"/>
            <a:ext cx="4715492" cy="428490"/>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10435" name="Text Box 131"/>
          <p:cNvSpPr txBox="1">
            <a:spLocks noChangeArrowheads="1"/>
          </p:cNvSpPr>
          <p:nvPr/>
        </p:nvSpPr>
        <p:spPr bwMode="auto">
          <a:xfrm>
            <a:off x="7030540" y="2747960"/>
            <a:ext cx="1600297"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Til andre forbrukere</a:t>
            </a:r>
          </a:p>
        </p:txBody>
      </p:sp>
      <p:sp>
        <p:nvSpPr>
          <p:cNvPr id="610436" name="Line 132"/>
          <p:cNvSpPr>
            <a:spLocks noChangeShapeType="1"/>
          </p:cNvSpPr>
          <p:nvPr/>
        </p:nvSpPr>
        <p:spPr bwMode="auto">
          <a:xfrm flipH="1" flipV="1">
            <a:off x="7199480" y="3304552"/>
            <a:ext cx="421425" cy="1745042"/>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0437" name="Line 133"/>
          <p:cNvSpPr>
            <a:spLocks noChangeShapeType="1"/>
          </p:cNvSpPr>
          <p:nvPr/>
        </p:nvSpPr>
        <p:spPr bwMode="auto">
          <a:xfrm>
            <a:off x="7620905" y="5102103"/>
            <a:ext cx="67390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38" name="Oval 134"/>
          <p:cNvSpPr>
            <a:spLocks noChangeArrowheads="1"/>
          </p:cNvSpPr>
          <p:nvPr/>
        </p:nvSpPr>
        <p:spPr bwMode="auto">
          <a:xfrm>
            <a:off x="8205700" y="4874011"/>
            <a:ext cx="167084"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0439" name="Line 135"/>
          <p:cNvSpPr>
            <a:spLocks noChangeShapeType="1"/>
          </p:cNvSpPr>
          <p:nvPr/>
        </p:nvSpPr>
        <p:spPr bwMode="auto">
          <a:xfrm>
            <a:off x="7125221" y="5102103"/>
            <a:ext cx="42142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0440" name="Line 136"/>
          <p:cNvSpPr>
            <a:spLocks noChangeShapeType="1"/>
          </p:cNvSpPr>
          <p:nvPr/>
        </p:nvSpPr>
        <p:spPr bwMode="auto">
          <a:xfrm flipV="1">
            <a:off x="8279959" y="4309220"/>
            <a:ext cx="336026" cy="79288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0441" name="Text Box 137"/>
          <p:cNvSpPr txBox="1">
            <a:spLocks noChangeArrowheads="1"/>
          </p:cNvSpPr>
          <p:nvPr/>
        </p:nvSpPr>
        <p:spPr bwMode="auto">
          <a:xfrm>
            <a:off x="8125871" y="1914820"/>
            <a:ext cx="2315046"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dirty="0" err="1" smtClean="0">
                <a:ea typeface="宋体" pitchFamily="2" charset="-122"/>
              </a:rPr>
              <a:t>Scope</a:t>
            </a:r>
            <a:r>
              <a:rPr lang="de-DE" altLang="zh-CN" sz="1800" b="1" dirty="0" smtClean="0">
                <a:ea typeface="宋体" pitchFamily="2" charset="-122"/>
              </a:rPr>
              <a:t> </a:t>
            </a:r>
            <a:r>
              <a:rPr lang="de-DE" altLang="zh-CN" sz="1800" b="1" dirty="0">
                <a:ea typeface="宋体" pitchFamily="2" charset="-122"/>
              </a:rPr>
              <a:t>i </a:t>
            </a:r>
            <a:r>
              <a:rPr lang="de-DE" altLang="zh-CN" sz="1800" b="1" dirty="0" err="1" smtClean="0">
                <a:ea typeface="宋体" pitchFamily="2" charset="-122"/>
              </a:rPr>
              <a:t>saktemodus</a:t>
            </a:r>
            <a:endParaRPr lang="de-DE" altLang="zh-CN" sz="1800" b="1" dirty="0">
              <a:ea typeface="宋体" pitchFamily="2" charset="-122"/>
            </a:endParaRPr>
          </a:p>
        </p:txBody>
      </p:sp>
      <p:pic>
        <p:nvPicPr>
          <p:cNvPr id="39"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4442" y="2962096"/>
            <a:ext cx="1219200" cy="847725"/>
          </a:xfrm>
          <a:prstGeom prst="rect">
            <a:avLst/>
          </a:prstGeom>
          <a:noFill/>
          <a:extLst>
            <a:ext uri="{909E8E84-426E-40DD-AFC4-6F175D3DCCD1}">
              <a14:hiddenFill xmlns:a14="http://schemas.microsoft.com/office/drawing/2010/main">
                <a:solidFill>
                  <a:srgbClr val="FFFFFF"/>
                </a:solidFill>
              </a14:hiddenFill>
            </a:ext>
          </a:extLst>
        </p:spPr>
      </p:pic>
      <p:sp>
        <p:nvSpPr>
          <p:cNvPr id="40" name="Oval 121"/>
          <p:cNvSpPr>
            <a:spLocks noChangeArrowheads="1"/>
          </p:cNvSpPr>
          <p:nvPr/>
        </p:nvSpPr>
        <p:spPr bwMode="auto">
          <a:xfrm>
            <a:off x="7504035" y="5952957"/>
            <a:ext cx="211138"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3" name="Rett pil 2"/>
          <p:cNvCxnSpPr/>
          <p:nvPr/>
        </p:nvCxnSpPr>
        <p:spPr>
          <a:xfrm flipV="1">
            <a:off x="6665738" y="6105020"/>
            <a:ext cx="838207"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152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1339" y="2698951"/>
            <a:ext cx="1347814" cy="938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2355" name="Rectangle 3"/>
          <p:cNvSpPr>
            <a:spLocks noChangeArrowheads="1"/>
          </p:cNvSpPr>
          <p:nvPr/>
        </p:nvSpPr>
        <p:spPr bwMode="auto">
          <a:xfrm>
            <a:off x="8059037" y="4896352"/>
            <a:ext cx="556948" cy="428490"/>
          </a:xfrm>
          <a:prstGeom prst="rect">
            <a:avLst/>
          </a:prstGeom>
          <a:solidFill>
            <a:srgbClr val="DCDCD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2153" rIns="104306" bIns="52153" anchor="ctr">
            <a:spAutoFit/>
          </a:bodyPr>
          <a:lstStyle/>
          <a:p>
            <a:endParaRPr lang="nb-NO"/>
          </a:p>
        </p:txBody>
      </p:sp>
      <p:sp>
        <p:nvSpPr>
          <p:cNvPr id="612356" name="Line 4"/>
          <p:cNvSpPr>
            <a:spLocks noChangeShapeType="1"/>
          </p:cNvSpPr>
          <p:nvPr/>
        </p:nvSpPr>
        <p:spPr bwMode="auto">
          <a:xfrm flipV="1">
            <a:off x="7620905" y="5130108"/>
            <a:ext cx="0" cy="97491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357" name="Rectangle 5"/>
          <p:cNvSpPr>
            <a:spLocks noGrp="1" noChangeArrowheads="1"/>
          </p:cNvSpPr>
          <p:nvPr>
            <p:ph type="title"/>
          </p:nvPr>
        </p:nvSpPr>
        <p:spPr/>
        <p:txBody>
          <a:bodyPr/>
          <a:lstStyle/>
          <a:p>
            <a:r>
              <a:rPr lang="de-DE" altLang="zh-CN">
                <a:ea typeface="宋体" pitchFamily="2" charset="-122"/>
              </a:rPr>
              <a:t>Testing av godspunkter</a:t>
            </a:r>
          </a:p>
        </p:txBody>
      </p:sp>
      <p:sp>
        <p:nvSpPr>
          <p:cNvPr id="612358" name="Rectangle 6"/>
          <p:cNvSpPr>
            <a:spLocks noGrp="1" noChangeArrowheads="1"/>
          </p:cNvSpPr>
          <p:nvPr>
            <p:ph type="body" idx="1"/>
          </p:nvPr>
        </p:nvSpPr>
        <p:spPr>
          <a:xfrm>
            <a:off x="532228" y="1120435"/>
            <a:ext cx="9624060" cy="5239882"/>
          </a:xfrm>
        </p:spPr>
        <p:txBody>
          <a:bodyPr/>
          <a:lstStyle/>
          <a:p>
            <a:pPr marL="434607" indent="-434607"/>
            <a:r>
              <a:rPr lang="de-DE" altLang="zh-CN" dirty="0" smtClean="0">
                <a:ea typeface="宋体" pitchFamily="2" charset="-122"/>
              </a:rPr>
              <a:t>Bildet, </a:t>
            </a:r>
            <a:r>
              <a:rPr lang="de-DE" altLang="zh-CN" dirty="0" err="1">
                <a:ea typeface="宋体" pitchFamily="2" charset="-122"/>
              </a:rPr>
              <a:t>eksempel</a:t>
            </a:r>
            <a:r>
              <a:rPr lang="de-DE" altLang="zh-CN" dirty="0">
                <a:ea typeface="宋体" pitchFamily="2" charset="-122"/>
              </a:rPr>
              <a:t> 2:</a:t>
            </a:r>
          </a:p>
        </p:txBody>
      </p:sp>
      <p:graphicFrame>
        <p:nvGraphicFramePr>
          <p:cNvPr id="612359" name="Group 7"/>
          <p:cNvGraphicFramePr>
            <a:graphicFrameLocks noGrp="1"/>
          </p:cNvGraphicFramePr>
          <p:nvPr>
            <p:extLst>
              <p:ext uri="{D42A27DB-BD31-4B8C-83A1-F6EECF244321}">
                <p14:modId xmlns:p14="http://schemas.microsoft.com/office/powerpoint/2010/main" val="1306703699"/>
              </p:ext>
            </p:extLst>
          </p:nvPr>
        </p:nvGraphicFramePr>
        <p:xfrm>
          <a:off x="522164" y="1717037"/>
          <a:ext cx="6177923" cy="3920656"/>
        </p:xfrm>
        <a:graphic>
          <a:graphicData uri="http://schemas.openxmlformats.org/drawingml/2006/table">
            <a:tbl>
              <a:tblPr/>
              <a:tblGrid>
                <a:gridCol w="563885"/>
                <a:gridCol w="623782"/>
                <a:gridCol w="623782"/>
                <a:gridCol w="623782"/>
                <a:gridCol w="623782"/>
                <a:gridCol w="623782"/>
                <a:gridCol w="623782"/>
                <a:gridCol w="623782"/>
                <a:gridCol w="623782"/>
                <a:gridCol w="623782"/>
              </a:tblGrid>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082">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dirty="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54100" rtl="0" eaLnBrk="1" fontAlgn="base" latinLnBrk="0" hangingPunct="1">
                        <a:lnSpc>
                          <a:spcPct val="100000"/>
                        </a:lnSpc>
                        <a:spcBef>
                          <a:spcPct val="50000"/>
                        </a:spcBef>
                        <a:spcAft>
                          <a:spcPct val="0"/>
                        </a:spcAft>
                        <a:buClrTx/>
                        <a:buSzTx/>
                        <a:buFontTx/>
                        <a:buNone/>
                        <a:tabLst/>
                      </a:pPr>
                      <a:endParaRPr kumimoji="0" lang="de-DE" altLang="zh-CN" sz="2200" b="1" i="0" u="none" strike="noStrike" cap="none" normalizeH="0" baseline="0" smtClean="0">
                        <a:ln>
                          <a:noFill/>
                        </a:ln>
                        <a:solidFill>
                          <a:schemeClr val="tx1"/>
                        </a:solidFill>
                        <a:effectLst/>
                        <a:latin typeface="Arial" charset="0"/>
                        <a:ea typeface="宋体" pitchFamily="2" charset="-122"/>
                      </a:endParaRPr>
                    </a:p>
                  </a:txBody>
                  <a:tcPr marL="106934" marR="106934" marT="50408" marB="50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2460" name="Text Box 108"/>
          <p:cNvSpPr txBox="1">
            <a:spLocks noChangeArrowheads="1"/>
          </p:cNvSpPr>
          <p:nvPr/>
        </p:nvSpPr>
        <p:spPr bwMode="auto">
          <a:xfrm>
            <a:off x="516106" y="1780049"/>
            <a:ext cx="1377518" cy="35154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4306" tIns="52153" rIns="104306" bIns="52153">
            <a:spAutoFit/>
          </a:bodyPr>
          <a:lstStyle/>
          <a:p>
            <a:pPr algn="l">
              <a:spcBef>
                <a:spcPct val="50000"/>
              </a:spcBef>
            </a:pPr>
            <a:r>
              <a:rPr lang="de-DE" altLang="zh-CN" sz="1600" b="1" dirty="0" smtClean="0">
                <a:ea typeface="宋体" pitchFamily="2" charset="-122"/>
              </a:rPr>
              <a:t>0,5 </a:t>
            </a:r>
            <a:r>
              <a:rPr lang="de-DE" altLang="zh-CN" sz="1600" b="1" dirty="0">
                <a:ea typeface="宋体" pitchFamily="2" charset="-122"/>
              </a:rPr>
              <a:t>V / div.</a:t>
            </a:r>
          </a:p>
        </p:txBody>
      </p:sp>
      <p:sp>
        <p:nvSpPr>
          <p:cNvPr id="612461" name="Text Box 109"/>
          <p:cNvSpPr txBox="1">
            <a:spLocks noChangeArrowheads="1"/>
          </p:cNvSpPr>
          <p:nvPr/>
        </p:nvSpPr>
        <p:spPr bwMode="auto">
          <a:xfrm>
            <a:off x="2873852" y="1776548"/>
            <a:ext cx="1446209" cy="35154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4306" tIns="52153" rIns="104306" bIns="52153">
            <a:spAutoFit/>
          </a:bodyPr>
          <a:lstStyle/>
          <a:p>
            <a:pPr algn="l">
              <a:spcBef>
                <a:spcPct val="50000"/>
              </a:spcBef>
            </a:pPr>
            <a:r>
              <a:rPr lang="de-DE" altLang="zh-CN" sz="1600" b="1" dirty="0">
                <a:ea typeface="宋体" pitchFamily="2" charset="-122"/>
              </a:rPr>
              <a:t>1</a:t>
            </a:r>
            <a:r>
              <a:rPr lang="de-DE" altLang="zh-CN" sz="1600" b="1" dirty="0" smtClean="0">
                <a:ea typeface="宋体" pitchFamily="2" charset="-122"/>
              </a:rPr>
              <a:t> </a:t>
            </a:r>
            <a:r>
              <a:rPr lang="de-DE" altLang="zh-CN" sz="1600" b="1" dirty="0" err="1">
                <a:ea typeface="宋体" pitchFamily="2" charset="-122"/>
              </a:rPr>
              <a:t>sek</a:t>
            </a:r>
            <a:r>
              <a:rPr lang="de-DE" altLang="zh-CN" sz="1600" b="1" dirty="0">
                <a:ea typeface="宋体" pitchFamily="2" charset="-122"/>
              </a:rPr>
              <a:t> / div.</a:t>
            </a:r>
          </a:p>
        </p:txBody>
      </p:sp>
      <p:sp>
        <p:nvSpPr>
          <p:cNvPr id="612462" name="Text Box 110"/>
          <p:cNvSpPr txBox="1">
            <a:spLocks noChangeArrowheads="1"/>
          </p:cNvSpPr>
          <p:nvPr/>
        </p:nvSpPr>
        <p:spPr bwMode="auto">
          <a:xfrm>
            <a:off x="6455027" y="5326140"/>
            <a:ext cx="421423"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a:solidFill>
                  <a:schemeClr val="accent2"/>
                </a:solidFill>
                <a:ea typeface="宋体" pitchFamily="2" charset="-122"/>
              </a:rPr>
              <a:t>0</a:t>
            </a:r>
          </a:p>
        </p:txBody>
      </p:sp>
      <p:sp>
        <p:nvSpPr>
          <p:cNvPr id="612463" name="Freeform 111"/>
          <p:cNvSpPr>
            <a:spLocks/>
          </p:cNvSpPr>
          <p:nvPr/>
        </p:nvSpPr>
        <p:spPr bwMode="auto">
          <a:xfrm flipV="1">
            <a:off x="549522" y="4141191"/>
            <a:ext cx="5970482" cy="428490"/>
          </a:xfrm>
          <a:custGeom>
            <a:avLst/>
            <a:gdLst>
              <a:gd name="T0" fmla="*/ 376 w 3216"/>
              <a:gd name="T1" fmla="*/ 736 h 773"/>
              <a:gd name="T2" fmla="*/ 408 w 3216"/>
              <a:gd name="T3" fmla="*/ 728 h 773"/>
              <a:gd name="T4" fmla="*/ 440 w 3216"/>
              <a:gd name="T5" fmla="*/ 712 h 773"/>
              <a:gd name="T6" fmla="*/ 568 w 3216"/>
              <a:gd name="T7" fmla="*/ 0 h 773"/>
              <a:gd name="T8" fmla="*/ 640 w 3216"/>
              <a:gd name="T9" fmla="*/ 672 h 773"/>
              <a:gd name="T10" fmla="*/ 704 w 3216"/>
              <a:gd name="T11" fmla="*/ 600 h 773"/>
              <a:gd name="T12" fmla="*/ 776 w 3216"/>
              <a:gd name="T13" fmla="*/ 648 h 773"/>
              <a:gd name="T14" fmla="*/ 888 w 3216"/>
              <a:gd name="T15" fmla="*/ 656 h 773"/>
              <a:gd name="T16" fmla="*/ 992 w 3216"/>
              <a:gd name="T17" fmla="*/ 560 h 773"/>
              <a:gd name="T18" fmla="*/ 1048 w 3216"/>
              <a:gd name="T19" fmla="*/ 464 h 773"/>
              <a:gd name="T20" fmla="*/ 1120 w 3216"/>
              <a:gd name="T21" fmla="*/ 560 h 773"/>
              <a:gd name="T22" fmla="*/ 1256 w 3216"/>
              <a:gd name="T23" fmla="*/ 584 h 773"/>
              <a:gd name="T24" fmla="*/ 1304 w 3216"/>
              <a:gd name="T25" fmla="*/ 408 h 773"/>
              <a:gd name="T26" fmla="*/ 1344 w 3216"/>
              <a:gd name="T27" fmla="*/ 464 h 773"/>
              <a:gd name="T28" fmla="*/ 1400 w 3216"/>
              <a:gd name="T29" fmla="*/ 648 h 773"/>
              <a:gd name="T30" fmla="*/ 1576 w 3216"/>
              <a:gd name="T31" fmla="*/ 616 h 773"/>
              <a:gd name="T32" fmla="*/ 1648 w 3216"/>
              <a:gd name="T33" fmla="*/ 640 h 773"/>
              <a:gd name="T34" fmla="*/ 1680 w 3216"/>
              <a:gd name="T35" fmla="*/ 648 h 773"/>
              <a:gd name="T36" fmla="*/ 1840 w 3216"/>
              <a:gd name="T37" fmla="*/ 632 h 773"/>
              <a:gd name="T38" fmla="*/ 1984 w 3216"/>
              <a:gd name="T39" fmla="*/ 360 h 773"/>
              <a:gd name="T40" fmla="*/ 2072 w 3216"/>
              <a:gd name="T41" fmla="*/ 216 h 773"/>
              <a:gd name="T42" fmla="*/ 2096 w 3216"/>
              <a:gd name="T43" fmla="*/ 144 h 773"/>
              <a:gd name="T44" fmla="*/ 2160 w 3216"/>
              <a:gd name="T45" fmla="*/ 616 h 773"/>
              <a:gd name="T46" fmla="*/ 2240 w 3216"/>
              <a:gd name="T47" fmla="*/ 320 h 773"/>
              <a:gd name="T48" fmla="*/ 2280 w 3216"/>
              <a:gd name="T49" fmla="*/ 296 h 773"/>
              <a:gd name="T50" fmla="*/ 2328 w 3216"/>
              <a:gd name="T51" fmla="*/ 464 h 773"/>
              <a:gd name="T52" fmla="*/ 2376 w 3216"/>
              <a:gd name="T53" fmla="*/ 632 h 773"/>
              <a:gd name="T54" fmla="*/ 2528 w 3216"/>
              <a:gd name="T55" fmla="*/ 320 h 773"/>
              <a:gd name="T56" fmla="*/ 2576 w 3216"/>
              <a:gd name="T57" fmla="*/ 488 h 773"/>
              <a:gd name="T58" fmla="*/ 2672 w 3216"/>
              <a:gd name="T59" fmla="*/ 424 h 773"/>
              <a:gd name="T60" fmla="*/ 2712 w 3216"/>
              <a:gd name="T61" fmla="*/ 536 h 773"/>
              <a:gd name="T62" fmla="*/ 2728 w 3216"/>
              <a:gd name="T63" fmla="*/ 680 h 773"/>
              <a:gd name="T64" fmla="*/ 2800 w 3216"/>
              <a:gd name="T65" fmla="*/ 720 h 773"/>
              <a:gd name="T66" fmla="*/ 3216 w 3216"/>
              <a:gd name="T67" fmla="*/ 72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6" h="773">
                <a:moveTo>
                  <a:pt x="0" y="744"/>
                </a:moveTo>
                <a:cubicBezTo>
                  <a:pt x="125" y="741"/>
                  <a:pt x="256" y="773"/>
                  <a:pt x="376" y="736"/>
                </a:cubicBezTo>
                <a:cubicBezTo>
                  <a:pt x="450" y="713"/>
                  <a:pt x="346" y="568"/>
                  <a:pt x="400" y="648"/>
                </a:cubicBezTo>
                <a:cubicBezTo>
                  <a:pt x="403" y="675"/>
                  <a:pt x="399" y="703"/>
                  <a:pt x="408" y="728"/>
                </a:cubicBezTo>
                <a:cubicBezTo>
                  <a:pt x="411" y="736"/>
                  <a:pt x="424" y="740"/>
                  <a:pt x="432" y="736"/>
                </a:cubicBezTo>
                <a:cubicBezTo>
                  <a:pt x="440" y="732"/>
                  <a:pt x="437" y="720"/>
                  <a:pt x="440" y="712"/>
                </a:cubicBezTo>
                <a:cubicBezTo>
                  <a:pt x="454" y="560"/>
                  <a:pt x="479" y="410"/>
                  <a:pt x="528" y="264"/>
                </a:cubicBezTo>
                <a:cubicBezTo>
                  <a:pt x="529" y="232"/>
                  <a:pt x="514" y="36"/>
                  <a:pt x="568" y="0"/>
                </a:cubicBezTo>
                <a:cubicBezTo>
                  <a:pt x="558" y="268"/>
                  <a:pt x="548" y="304"/>
                  <a:pt x="560" y="616"/>
                </a:cubicBezTo>
                <a:cubicBezTo>
                  <a:pt x="561" y="649"/>
                  <a:pt x="640" y="672"/>
                  <a:pt x="640" y="672"/>
                </a:cubicBezTo>
                <a:cubicBezTo>
                  <a:pt x="653" y="669"/>
                  <a:pt x="668" y="671"/>
                  <a:pt x="680" y="664"/>
                </a:cubicBezTo>
                <a:cubicBezTo>
                  <a:pt x="699" y="653"/>
                  <a:pt x="700" y="615"/>
                  <a:pt x="704" y="600"/>
                </a:cubicBezTo>
                <a:cubicBezTo>
                  <a:pt x="717" y="552"/>
                  <a:pt x="714" y="561"/>
                  <a:pt x="736" y="528"/>
                </a:cubicBezTo>
                <a:cubicBezTo>
                  <a:pt x="762" y="567"/>
                  <a:pt x="750" y="609"/>
                  <a:pt x="776" y="648"/>
                </a:cubicBezTo>
                <a:cubicBezTo>
                  <a:pt x="836" y="636"/>
                  <a:pt x="810" y="638"/>
                  <a:pt x="840" y="592"/>
                </a:cubicBezTo>
                <a:cubicBezTo>
                  <a:pt x="851" y="624"/>
                  <a:pt x="860" y="637"/>
                  <a:pt x="888" y="656"/>
                </a:cubicBezTo>
                <a:cubicBezTo>
                  <a:pt x="940" y="643"/>
                  <a:pt x="944" y="631"/>
                  <a:pt x="976" y="584"/>
                </a:cubicBezTo>
                <a:cubicBezTo>
                  <a:pt x="981" y="576"/>
                  <a:pt x="989" y="569"/>
                  <a:pt x="992" y="560"/>
                </a:cubicBezTo>
                <a:cubicBezTo>
                  <a:pt x="995" y="552"/>
                  <a:pt x="995" y="543"/>
                  <a:pt x="1000" y="536"/>
                </a:cubicBezTo>
                <a:cubicBezTo>
                  <a:pt x="1019" y="508"/>
                  <a:pt x="1037" y="498"/>
                  <a:pt x="1048" y="464"/>
                </a:cubicBezTo>
                <a:cubicBezTo>
                  <a:pt x="1058" y="345"/>
                  <a:pt x="1055" y="396"/>
                  <a:pt x="1080" y="320"/>
                </a:cubicBezTo>
                <a:cubicBezTo>
                  <a:pt x="1086" y="443"/>
                  <a:pt x="1077" y="474"/>
                  <a:pt x="1120" y="560"/>
                </a:cubicBezTo>
                <a:cubicBezTo>
                  <a:pt x="1136" y="593"/>
                  <a:pt x="1140" y="628"/>
                  <a:pt x="1176" y="640"/>
                </a:cubicBezTo>
                <a:cubicBezTo>
                  <a:pt x="1205" y="621"/>
                  <a:pt x="1225" y="600"/>
                  <a:pt x="1256" y="584"/>
                </a:cubicBezTo>
                <a:cubicBezTo>
                  <a:pt x="1293" y="529"/>
                  <a:pt x="1282" y="554"/>
                  <a:pt x="1296" y="512"/>
                </a:cubicBezTo>
                <a:cubicBezTo>
                  <a:pt x="1299" y="477"/>
                  <a:pt x="1293" y="441"/>
                  <a:pt x="1304" y="408"/>
                </a:cubicBezTo>
                <a:cubicBezTo>
                  <a:pt x="1307" y="400"/>
                  <a:pt x="1323" y="409"/>
                  <a:pt x="1328" y="416"/>
                </a:cubicBezTo>
                <a:cubicBezTo>
                  <a:pt x="1338" y="430"/>
                  <a:pt x="1344" y="464"/>
                  <a:pt x="1344" y="464"/>
                </a:cubicBezTo>
                <a:cubicBezTo>
                  <a:pt x="1347" y="520"/>
                  <a:pt x="1336" y="578"/>
                  <a:pt x="1352" y="632"/>
                </a:cubicBezTo>
                <a:cubicBezTo>
                  <a:pt x="1357" y="648"/>
                  <a:pt x="1384" y="643"/>
                  <a:pt x="1400" y="648"/>
                </a:cubicBezTo>
                <a:cubicBezTo>
                  <a:pt x="1438" y="661"/>
                  <a:pt x="1462" y="666"/>
                  <a:pt x="1504" y="672"/>
                </a:cubicBezTo>
                <a:cubicBezTo>
                  <a:pt x="1576" y="660"/>
                  <a:pt x="1542" y="667"/>
                  <a:pt x="1576" y="616"/>
                </a:cubicBezTo>
                <a:cubicBezTo>
                  <a:pt x="1592" y="621"/>
                  <a:pt x="1608" y="627"/>
                  <a:pt x="1624" y="632"/>
                </a:cubicBezTo>
                <a:cubicBezTo>
                  <a:pt x="1632" y="635"/>
                  <a:pt x="1648" y="640"/>
                  <a:pt x="1648" y="640"/>
                </a:cubicBezTo>
                <a:cubicBezTo>
                  <a:pt x="1651" y="648"/>
                  <a:pt x="1648" y="662"/>
                  <a:pt x="1656" y="664"/>
                </a:cubicBezTo>
                <a:cubicBezTo>
                  <a:pt x="1665" y="666"/>
                  <a:pt x="1671" y="652"/>
                  <a:pt x="1680" y="648"/>
                </a:cubicBezTo>
                <a:cubicBezTo>
                  <a:pt x="1690" y="644"/>
                  <a:pt x="1701" y="643"/>
                  <a:pt x="1712" y="640"/>
                </a:cubicBezTo>
                <a:cubicBezTo>
                  <a:pt x="1755" y="654"/>
                  <a:pt x="1798" y="646"/>
                  <a:pt x="1840" y="632"/>
                </a:cubicBezTo>
                <a:cubicBezTo>
                  <a:pt x="1889" y="559"/>
                  <a:pt x="1919" y="481"/>
                  <a:pt x="1968" y="408"/>
                </a:cubicBezTo>
                <a:cubicBezTo>
                  <a:pt x="1977" y="394"/>
                  <a:pt x="1971" y="370"/>
                  <a:pt x="1984" y="360"/>
                </a:cubicBezTo>
                <a:cubicBezTo>
                  <a:pt x="2027" y="328"/>
                  <a:pt x="2008" y="347"/>
                  <a:pt x="2040" y="304"/>
                </a:cubicBezTo>
                <a:cubicBezTo>
                  <a:pt x="2050" y="274"/>
                  <a:pt x="2063" y="247"/>
                  <a:pt x="2072" y="216"/>
                </a:cubicBezTo>
                <a:cubicBezTo>
                  <a:pt x="2077" y="200"/>
                  <a:pt x="2083" y="184"/>
                  <a:pt x="2088" y="168"/>
                </a:cubicBezTo>
                <a:cubicBezTo>
                  <a:pt x="2091" y="160"/>
                  <a:pt x="2096" y="144"/>
                  <a:pt x="2096" y="144"/>
                </a:cubicBezTo>
                <a:cubicBezTo>
                  <a:pt x="2102" y="312"/>
                  <a:pt x="2108" y="480"/>
                  <a:pt x="2120" y="648"/>
                </a:cubicBezTo>
                <a:cubicBezTo>
                  <a:pt x="2139" y="591"/>
                  <a:pt x="2122" y="591"/>
                  <a:pt x="2160" y="616"/>
                </a:cubicBezTo>
                <a:cubicBezTo>
                  <a:pt x="2173" y="613"/>
                  <a:pt x="2194" y="620"/>
                  <a:pt x="2200" y="608"/>
                </a:cubicBezTo>
                <a:cubicBezTo>
                  <a:pt x="2237" y="540"/>
                  <a:pt x="2219" y="403"/>
                  <a:pt x="2240" y="320"/>
                </a:cubicBezTo>
                <a:cubicBezTo>
                  <a:pt x="2246" y="261"/>
                  <a:pt x="2250" y="202"/>
                  <a:pt x="2264" y="144"/>
                </a:cubicBezTo>
                <a:cubicBezTo>
                  <a:pt x="2290" y="221"/>
                  <a:pt x="2250" y="94"/>
                  <a:pt x="2280" y="296"/>
                </a:cubicBezTo>
                <a:cubicBezTo>
                  <a:pt x="2286" y="334"/>
                  <a:pt x="2324" y="363"/>
                  <a:pt x="2336" y="400"/>
                </a:cubicBezTo>
                <a:cubicBezTo>
                  <a:pt x="2333" y="421"/>
                  <a:pt x="2333" y="443"/>
                  <a:pt x="2328" y="464"/>
                </a:cubicBezTo>
                <a:cubicBezTo>
                  <a:pt x="2324" y="480"/>
                  <a:pt x="2312" y="512"/>
                  <a:pt x="2312" y="512"/>
                </a:cubicBezTo>
                <a:cubicBezTo>
                  <a:pt x="2327" y="600"/>
                  <a:pt x="2306" y="609"/>
                  <a:pt x="2376" y="632"/>
                </a:cubicBezTo>
                <a:cubicBezTo>
                  <a:pt x="2389" y="539"/>
                  <a:pt x="2443" y="514"/>
                  <a:pt x="2480" y="432"/>
                </a:cubicBezTo>
                <a:cubicBezTo>
                  <a:pt x="2497" y="395"/>
                  <a:pt x="2528" y="320"/>
                  <a:pt x="2528" y="320"/>
                </a:cubicBezTo>
                <a:cubicBezTo>
                  <a:pt x="2556" y="121"/>
                  <a:pt x="2555" y="285"/>
                  <a:pt x="2568" y="528"/>
                </a:cubicBezTo>
                <a:cubicBezTo>
                  <a:pt x="2571" y="515"/>
                  <a:pt x="2571" y="501"/>
                  <a:pt x="2576" y="488"/>
                </a:cubicBezTo>
                <a:cubicBezTo>
                  <a:pt x="2585" y="466"/>
                  <a:pt x="2608" y="424"/>
                  <a:pt x="2608" y="424"/>
                </a:cubicBezTo>
                <a:cubicBezTo>
                  <a:pt x="2624" y="471"/>
                  <a:pt x="2634" y="437"/>
                  <a:pt x="2672" y="424"/>
                </a:cubicBezTo>
                <a:cubicBezTo>
                  <a:pt x="2710" y="500"/>
                  <a:pt x="2666" y="404"/>
                  <a:pt x="2696" y="504"/>
                </a:cubicBezTo>
                <a:cubicBezTo>
                  <a:pt x="2699" y="515"/>
                  <a:pt x="2708" y="525"/>
                  <a:pt x="2712" y="536"/>
                </a:cubicBezTo>
                <a:cubicBezTo>
                  <a:pt x="2716" y="546"/>
                  <a:pt x="2717" y="557"/>
                  <a:pt x="2720" y="568"/>
                </a:cubicBezTo>
                <a:cubicBezTo>
                  <a:pt x="2723" y="605"/>
                  <a:pt x="2722" y="643"/>
                  <a:pt x="2728" y="680"/>
                </a:cubicBezTo>
                <a:cubicBezTo>
                  <a:pt x="2731" y="697"/>
                  <a:pt x="2744" y="728"/>
                  <a:pt x="2744" y="728"/>
                </a:cubicBezTo>
                <a:cubicBezTo>
                  <a:pt x="2763" y="725"/>
                  <a:pt x="2785" y="732"/>
                  <a:pt x="2800" y="720"/>
                </a:cubicBezTo>
                <a:cubicBezTo>
                  <a:pt x="2813" y="710"/>
                  <a:pt x="2816" y="672"/>
                  <a:pt x="2816" y="672"/>
                </a:cubicBezTo>
                <a:cubicBezTo>
                  <a:pt x="2930" y="748"/>
                  <a:pt x="3093" y="720"/>
                  <a:pt x="3216" y="720"/>
                </a:cubicBezTo>
              </a:path>
            </a:pathLst>
          </a:custGeom>
          <a:noFill/>
          <a:ln w="38100"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64" name="Line 112"/>
          <p:cNvSpPr>
            <a:spLocks noChangeShapeType="1"/>
          </p:cNvSpPr>
          <p:nvPr/>
        </p:nvSpPr>
        <p:spPr bwMode="auto">
          <a:xfrm rot="18900000" flipH="1">
            <a:off x="9101457" y="3721997"/>
            <a:ext cx="807574" cy="7491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65" name="Line 113"/>
          <p:cNvSpPr>
            <a:spLocks noChangeShapeType="1"/>
          </p:cNvSpPr>
          <p:nvPr/>
        </p:nvSpPr>
        <p:spPr bwMode="auto">
          <a:xfrm>
            <a:off x="9443981" y="4706537"/>
            <a:ext cx="0" cy="397316"/>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66" name="Rectangle 114"/>
          <p:cNvSpPr>
            <a:spLocks noChangeArrowheads="1"/>
          </p:cNvSpPr>
          <p:nvPr/>
        </p:nvSpPr>
        <p:spPr bwMode="auto">
          <a:xfrm rot="16200000">
            <a:off x="9290674" y="4494197"/>
            <a:ext cx="423571" cy="32316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67" name="Line 115"/>
          <p:cNvSpPr>
            <a:spLocks noChangeShapeType="1"/>
          </p:cNvSpPr>
          <p:nvPr/>
        </p:nvSpPr>
        <p:spPr bwMode="auto">
          <a:xfrm>
            <a:off x="9562796" y="4799302"/>
            <a:ext cx="0" cy="71411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68" name="Line 116"/>
          <p:cNvSpPr>
            <a:spLocks noChangeShapeType="1"/>
          </p:cNvSpPr>
          <p:nvPr/>
        </p:nvSpPr>
        <p:spPr bwMode="auto">
          <a:xfrm>
            <a:off x="9404994" y="5527423"/>
            <a:ext cx="33602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69" name="Line 117"/>
          <p:cNvSpPr>
            <a:spLocks noChangeShapeType="1"/>
          </p:cNvSpPr>
          <p:nvPr/>
        </p:nvSpPr>
        <p:spPr bwMode="auto">
          <a:xfrm flipH="1" flipV="1">
            <a:off x="8363502" y="5102103"/>
            <a:ext cx="1095331" cy="0"/>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70" name="Text Box 118"/>
          <p:cNvSpPr txBox="1">
            <a:spLocks noChangeArrowheads="1"/>
          </p:cNvSpPr>
          <p:nvPr/>
        </p:nvSpPr>
        <p:spPr bwMode="auto">
          <a:xfrm>
            <a:off x="8461895" y="5891484"/>
            <a:ext cx="2021722"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Karosserigods</a:t>
            </a:r>
          </a:p>
        </p:txBody>
      </p:sp>
      <p:sp>
        <p:nvSpPr>
          <p:cNvPr id="612471" name="Line 119"/>
          <p:cNvSpPr>
            <a:spLocks noChangeShapeType="1"/>
          </p:cNvSpPr>
          <p:nvPr/>
        </p:nvSpPr>
        <p:spPr bwMode="auto">
          <a:xfrm>
            <a:off x="7297875" y="6479582"/>
            <a:ext cx="65905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72" name="Line 120"/>
          <p:cNvSpPr>
            <a:spLocks noChangeShapeType="1"/>
          </p:cNvSpPr>
          <p:nvPr/>
        </p:nvSpPr>
        <p:spPr bwMode="auto">
          <a:xfrm>
            <a:off x="7626473" y="6059512"/>
            <a:ext cx="0" cy="42007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73" name="Oval 121"/>
          <p:cNvSpPr>
            <a:spLocks noChangeArrowheads="1"/>
          </p:cNvSpPr>
          <p:nvPr/>
        </p:nvSpPr>
        <p:spPr bwMode="auto">
          <a:xfrm>
            <a:off x="7503945" y="5832296"/>
            <a:ext cx="90"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12474" name="Oval 122"/>
          <p:cNvSpPr>
            <a:spLocks noChangeArrowheads="1"/>
          </p:cNvSpPr>
          <p:nvPr/>
        </p:nvSpPr>
        <p:spPr bwMode="auto">
          <a:xfrm>
            <a:off x="7503945" y="5832296"/>
            <a:ext cx="90" cy="45443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12475" name="Line 123"/>
          <p:cNvSpPr>
            <a:spLocks noChangeShapeType="1"/>
          </p:cNvSpPr>
          <p:nvPr/>
        </p:nvSpPr>
        <p:spPr bwMode="auto">
          <a:xfrm flipV="1">
            <a:off x="9349299" y="5606187"/>
            <a:ext cx="207927" cy="306301"/>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76" name="Text Box 124"/>
          <p:cNvSpPr txBox="1">
            <a:spLocks noChangeArrowheads="1"/>
          </p:cNvSpPr>
          <p:nvPr/>
        </p:nvSpPr>
        <p:spPr bwMode="auto">
          <a:xfrm>
            <a:off x="7873388" y="3766630"/>
            <a:ext cx="1600297"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a:ea typeface="宋体" pitchFamily="2" charset="-122"/>
              </a:rPr>
              <a:t>Godspunkt på en komponent</a:t>
            </a:r>
          </a:p>
        </p:txBody>
      </p:sp>
      <p:sp>
        <p:nvSpPr>
          <p:cNvPr id="612477" name="Text Box 125"/>
          <p:cNvSpPr txBox="1">
            <a:spLocks noChangeArrowheads="1"/>
          </p:cNvSpPr>
          <p:nvPr/>
        </p:nvSpPr>
        <p:spPr bwMode="auto">
          <a:xfrm>
            <a:off x="4296943" y="5883739"/>
            <a:ext cx="3622019" cy="351546"/>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600" b="1" dirty="0" err="1" smtClean="0">
                <a:ea typeface="宋体" pitchFamily="2" charset="-122"/>
              </a:rPr>
              <a:t>Skrudd</a:t>
            </a:r>
            <a:r>
              <a:rPr lang="de-DE" altLang="zh-CN" sz="1600" b="1" dirty="0" smtClean="0">
                <a:ea typeface="宋体" pitchFamily="2" charset="-122"/>
              </a:rPr>
              <a:t> </a:t>
            </a:r>
            <a:r>
              <a:rPr lang="de-DE" altLang="zh-CN" sz="1600" b="1" dirty="0" err="1" smtClean="0">
                <a:ea typeface="宋体" pitchFamily="2" charset="-122"/>
              </a:rPr>
              <a:t>godsforbindelse</a:t>
            </a:r>
            <a:endParaRPr lang="de-DE" altLang="zh-CN" sz="1600" b="1" dirty="0">
              <a:ea typeface="宋体" pitchFamily="2" charset="-122"/>
            </a:endParaRPr>
          </a:p>
        </p:txBody>
      </p:sp>
      <p:sp>
        <p:nvSpPr>
          <p:cNvPr id="612478" name="Oval 126"/>
          <p:cNvSpPr>
            <a:spLocks noChangeArrowheads="1"/>
          </p:cNvSpPr>
          <p:nvPr/>
        </p:nvSpPr>
        <p:spPr bwMode="auto">
          <a:xfrm>
            <a:off x="7537363" y="4875763"/>
            <a:ext cx="167084" cy="45443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79" name="Line 127"/>
          <p:cNvSpPr>
            <a:spLocks noChangeShapeType="1"/>
          </p:cNvSpPr>
          <p:nvPr/>
        </p:nvSpPr>
        <p:spPr bwMode="auto">
          <a:xfrm flipV="1">
            <a:off x="7620905" y="4018672"/>
            <a:ext cx="0" cy="1055427"/>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80" name="Rectangle 128"/>
          <p:cNvSpPr>
            <a:spLocks noChangeArrowheads="1"/>
          </p:cNvSpPr>
          <p:nvPr/>
        </p:nvSpPr>
        <p:spPr bwMode="auto">
          <a:xfrm>
            <a:off x="577971" y="4018672"/>
            <a:ext cx="5977908" cy="428490"/>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nchor="ctr">
            <a:spAutoFit/>
          </a:bodyPr>
          <a:lstStyle/>
          <a:p>
            <a:endParaRPr lang="nb-NO"/>
          </a:p>
        </p:txBody>
      </p:sp>
      <p:sp>
        <p:nvSpPr>
          <p:cNvPr id="612483" name="Text Box 131"/>
          <p:cNvSpPr txBox="1">
            <a:spLocks noChangeArrowheads="1"/>
          </p:cNvSpPr>
          <p:nvPr/>
        </p:nvSpPr>
        <p:spPr bwMode="auto">
          <a:xfrm>
            <a:off x="7030540" y="2747960"/>
            <a:ext cx="1600297" cy="597767"/>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600" b="1">
                <a:ea typeface="宋体" pitchFamily="2" charset="-122"/>
              </a:rPr>
              <a:t>Til andre forbrukere</a:t>
            </a:r>
          </a:p>
        </p:txBody>
      </p:sp>
      <p:sp>
        <p:nvSpPr>
          <p:cNvPr id="612484" name="Line 132"/>
          <p:cNvSpPr>
            <a:spLocks noChangeShapeType="1"/>
          </p:cNvSpPr>
          <p:nvPr/>
        </p:nvSpPr>
        <p:spPr bwMode="auto">
          <a:xfrm flipH="1" flipV="1">
            <a:off x="7199480" y="3304552"/>
            <a:ext cx="421425" cy="1745042"/>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85" name="Line 133"/>
          <p:cNvSpPr>
            <a:spLocks noChangeShapeType="1"/>
          </p:cNvSpPr>
          <p:nvPr/>
        </p:nvSpPr>
        <p:spPr bwMode="auto">
          <a:xfrm>
            <a:off x="7620905" y="5102103"/>
            <a:ext cx="67390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86" name="Oval 134"/>
          <p:cNvSpPr>
            <a:spLocks noChangeArrowheads="1"/>
          </p:cNvSpPr>
          <p:nvPr/>
        </p:nvSpPr>
        <p:spPr bwMode="auto">
          <a:xfrm>
            <a:off x="8205700" y="4874011"/>
            <a:ext cx="167084"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612487" name="Line 135"/>
          <p:cNvSpPr>
            <a:spLocks noChangeShapeType="1"/>
          </p:cNvSpPr>
          <p:nvPr/>
        </p:nvSpPr>
        <p:spPr bwMode="auto">
          <a:xfrm>
            <a:off x="7125221" y="5102103"/>
            <a:ext cx="42142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12488" name="Line 136"/>
          <p:cNvSpPr>
            <a:spLocks noChangeShapeType="1"/>
          </p:cNvSpPr>
          <p:nvPr/>
        </p:nvSpPr>
        <p:spPr bwMode="auto">
          <a:xfrm flipV="1">
            <a:off x="8279959" y="4309220"/>
            <a:ext cx="336026" cy="79288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89" name="Line 137"/>
          <p:cNvSpPr>
            <a:spLocks noChangeShapeType="1"/>
          </p:cNvSpPr>
          <p:nvPr/>
        </p:nvSpPr>
        <p:spPr bwMode="auto">
          <a:xfrm flipV="1">
            <a:off x="1219716" y="3740376"/>
            <a:ext cx="1433213" cy="395566"/>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90" name="Line 138"/>
          <p:cNvSpPr>
            <a:spLocks noChangeShapeType="1"/>
          </p:cNvSpPr>
          <p:nvPr/>
        </p:nvSpPr>
        <p:spPr bwMode="auto">
          <a:xfrm>
            <a:off x="3998886" y="3621356"/>
            <a:ext cx="2274205" cy="556593"/>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91" name="Line 139"/>
          <p:cNvSpPr>
            <a:spLocks noChangeShapeType="1"/>
          </p:cNvSpPr>
          <p:nvPr/>
        </p:nvSpPr>
        <p:spPr bwMode="auto">
          <a:xfrm flipV="1">
            <a:off x="3157895" y="3780631"/>
            <a:ext cx="0" cy="476080"/>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lIns="104306" tIns="52153" rIns="104306" bIns="52153" anchor="ctr"/>
          <a:lstStyle/>
          <a:p>
            <a:endParaRPr lang="nb-NO"/>
          </a:p>
        </p:txBody>
      </p:sp>
      <p:sp>
        <p:nvSpPr>
          <p:cNvPr id="612492" name="Text Box 140"/>
          <p:cNvSpPr txBox="1">
            <a:spLocks noChangeArrowheads="1"/>
          </p:cNvSpPr>
          <p:nvPr/>
        </p:nvSpPr>
        <p:spPr bwMode="auto">
          <a:xfrm>
            <a:off x="8125871" y="1914820"/>
            <a:ext cx="2315046" cy="65932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dirty="0" err="1" smtClean="0">
                <a:ea typeface="宋体" pitchFamily="2" charset="-122"/>
              </a:rPr>
              <a:t>Scope</a:t>
            </a:r>
            <a:r>
              <a:rPr lang="de-DE" altLang="zh-CN" sz="1800" b="1" dirty="0" smtClean="0">
                <a:ea typeface="宋体" pitchFamily="2" charset="-122"/>
              </a:rPr>
              <a:t> i </a:t>
            </a:r>
            <a:r>
              <a:rPr lang="de-DE" altLang="zh-CN" sz="1800" b="1" dirty="0" err="1" smtClean="0">
                <a:ea typeface="宋体" pitchFamily="2" charset="-122"/>
              </a:rPr>
              <a:t>langsom</a:t>
            </a:r>
            <a:r>
              <a:rPr lang="de-DE" altLang="zh-CN" sz="1800" b="1" dirty="0" smtClean="0">
                <a:ea typeface="宋体" pitchFamily="2" charset="-122"/>
              </a:rPr>
              <a:t> </a:t>
            </a:r>
            <a:r>
              <a:rPr lang="de-DE" altLang="zh-CN" sz="1800" b="1" dirty="0" err="1" smtClean="0">
                <a:ea typeface="宋体" pitchFamily="2" charset="-122"/>
              </a:rPr>
              <a:t>modus</a:t>
            </a:r>
            <a:endParaRPr lang="de-DE" altLang="zh-CN" sz="1800" b="1" dirty="0">
              <a:ea typeface="宋体" pitchFamily="2" charset="-122"/>
            </a:endParaRPr>
          </a:p>
        </p:txBody>
      </p:sp>
      <p:sp>
        <p:nvSpPr>
          <p:cNvPr id="41" name="Oval 121"/>
          <p:cNvSpPr>
            <a:spLocks noChangeArrowheads="1"/>
          </p:cNvSpPr>
          <p:nvPr/>
        </p:nvSpPr>
        <p:spPr bwMode="auto">
          <a:xfrm>
            <a:off x="7497446" y="5856929"/>
            <a:ext cx="90"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42" name="Oval 121"/>
          <p:cNvSpPr>
            <a:spLocks noChangeArrowheads="1"/>
          </p:cNvSpPr>
          <p:nvPr/>
        </p:nvSpPr>
        <p:spPr bwMode="auto">
          <a:xfrm>
            <a:off x="7675670" y="6024957"/>
            <a:ext cx="90" cy="45443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43" name="Oval 121"/>
          <p:cNvSpPr>
            <a:spLocks noChangeArrowheads="1"/>
          </p:cNvSpPr>
          <p:nvPr/>
        </p:nvSpPr>
        <p:spPr bwMode="auto">
          <a:xfrm>
            <a:off x="7505103" y="5952957"/>
            <a:ext cx="211138"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3" name="Rett pil 2"/>
          <p:cNvCxnSpPr/>
          <p:nvPr/>
        </p:nvCxnSpPr>
        <p:spPr>
          <a:xfrm>
            <a:off x="6665738" y="6105020"/>
            <a:ext cx="74445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54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err="1" smtClean="0"/>
              <a:t>Halvlederelementer</a:t>
            </a:r>
            <a:endParaRPr lang="sv-SE" dirty="0"/>
          </a:p>
        </p:txBody>
      </p:sp>
      <p:sp>
        <p:nvSpPr>
          <p:cNvPr id="12" name="Platshållare för text 11"/>
          <p:cNvSpPr>
            <a:spLocks noGrp="1"/>
          </p:cNvSpPr>
          <p:nvPr>
            <p:ph type="body" idx="1"/>
          </p:nvPr>
        </p:nvSpPr>
        <p:spPr/>
        <p:txBody>
          <a:bodyPr/>
          <a:lstStyle/>
          <a:p>
            <a:r>
              <a:rPr lang="sv-SE" dirty="0" smtClean="0"/>
              <a:t>Avsnitt 4</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err="1" smtClean="0"/>
              <a:t>Halvlederelementer</a:t>
            </a:r>
            <a:endParaRPr lang="sv-SE" dirty="0"/>
          </a:p>
        </p:txBody>
      </p:sp>
      <p:pic>
        <p:nvPicPr>
          <p:cNvPr id="4" name="Plassholder for bilde 3"/>
          <p:cNvPicPr>
            <a:picLocks noGrp="1" noChangeAspect="1"/>
          </p:cNvPicPr>
          <p:nvPr>
            <p:ph type="pic" idx="13"/>
          </p:nvPr>
        </p:nvPicPr>
        <p:blipFill>
          <a:blip r:embed="rId3">
            <a:extLst>
              <a:ext uri="{28A0092B-C50C-407E-A947-70E740481C1C}">
                <a14:useLocalDpi xmlns:a14="http://schemas.microsoft.com/office/drawing/2010/main" val="0"/>
              </a:ext>
            </a:extLst>
          </a:blip>
          <a:srcRect t="8553" b="8553"/>
          <a:stretch>
            <a:fillRect/>
          </a:stretch>
        </p:blipFill>
        <p:spPr>
          <a:xfrm>
            <a:off x="954212" y="2196455"/>
            <a:ext cx="3744416" cy="3385940"/>
          </a:xfrm>
        </p:spPr>
      </p:pic>
      <p:pic>
        <p:nvPicPr>
          <p:cNvPr id="6146" name="Picture 2" descr="http://hyperphysics.phy-astr.gsu.edu/hbase/solids/imgsol/tran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692" y="2196455"/>
            <a:ext cx="3810000" cy="338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384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ChangeArrowheads="1"/>
          </p:cNvSpPr>
          <p:nvPr>
            <p:ph type="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569" tIns="49785" rIns="99569" bIns="49785" numCol="1" anchor="t" anchorCtr="0" compatLnSpc="1">
            <a:prstTxWarp prst="textNoShape">
              <a:avLst/>
            </a:prstTxWarp>
            <a:normAutofit/>
          </a:bodyPr>
          <a:lstStyle/>
          <a:p>
            <a:r>
              <a:rPr lang="nb-NO" u="sng" dirty="0"/>
              <a:t>Funksjonsprinsipp for sperrediode</a:t>
            </a:r>
            <a:endParaRPr lang="en-US" u="sng" dirty="0"/>
          </a:p>
        </p:txBody>
      </p:sp>
      <p:pic>
        <p:nvPicPr>
          <p:cNvPr id="1771524" name="Picture 4" descr="diosani"/>
          <p:cNvPicPr>
            <a:picLocks noGrp="1" noChangeAspect="1" noChangeArrowheads="1" noCrop="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bwMode="auto">
          <a:xfrm>
            <a:off x="0" y="1619250"/>
            <a:ext cx="2600325" cy="5464175"/>
          </a:xfrm>
          <a:noFill/>
          <a:extLst>
            <a:ext uri="{909E8E84-426E-40DD-AFC4-6F175D3DCCD1}">
              <a14:hiddenFill xmlns:a14="http://schemas.microsoft.com/office/drawing/2010/main">
                <a:solidFill>
                  <a:srgbClr val="FFFFFF"/>
                </a:solidFill>
              </a14:hiddenFill>
            </a:ext>
          </a:extLst>
        </p:spPr>
      </p:pic>
      <p:pic>
        <p:nvPicPr>
          <p:cNvPr id="1771526" name="Picture 6" descr="diolani"/>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44882" y="1587516"/>
            <a:ext cx="2966391" cy="540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511170"/>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546767" y="599584"/>
            <a:ext cx="5557817" cy="1037459"/>
          </a:xfrm>
        </p:spPr>
        <p:txBody>
          <a:bodyPr/>
          <a:lstStyle/>
          <a:p>
            <a:r>
              <a:rPr lang="sv-SE" u="sng" dirty="0" err="1" smtClean="0"/>
              <a:t>Innholdsfortegnelse</a:t>
            </a:r>
            <a:endParaRPr lang="sv-SE" u="sng" dirty="0"/>
          </a:p>
        </p:txBody>
      </p:sp>
      <p:sp>
        <p:nvSpPr>
          <p:cNvPr id="7" name="Platshållare för innehåll 6"/>
          <p:cNvSpPr>
            <a:spLocks noGrp="1"/>
          </p:cNvSpPr>
          <p:nvPr>
            <p:ph sz="half" idx="1"/>
          </p:nvPr>
        </p:nvSpPr>
        <p:spPr>
          <a:xfrm>
            <a:off x="534670" y="1764295"/>
            <a:ext cx="6036166" cy="4990084"/>
          </a:xfrm>
        </p:spPr>
        <p:txBody>
          <a:bodyPr/>
          <a:lstStyle/>
          <a:p>
            <a:r>
              <a:rPr lang="sv-SE" dirty="0" smtClean="0"/>
              <a:t>Systematisk </a:t>
            </a:r>
            <a:r>
              <a:rPr lang="sv-SE" dirty="0" err="1" smtClean="0"/>
              <a:t>feilsøking</a:t>
            </a:r>
            <a:r>
              <a:rPr lang="sv-SE" dirty="0" smtClean="0"/>
              <a:t>.</a:t>
            </a:r>
          </a:p>
          <a:p>
            <a:r>
              <a:rPr lang="sv-SE" dirty="0" smtClean="0"/>
              <a:t>Kontroll av </a:t>
            </a:r>
            <a:r>
              <a:rPr lang="sv-SE" dirty="0" err="1" smtClean="0"/>
              <a:t>ledninger</a:t>
            </a:r>
            <a:r>
              <a:rPr lang="sv-SE" dirty="0" smtClean="0"/>
              <a:t>.</a:t>
            </a:r>
          </a:p>
          <a:p>
            <a:r>
              <a:rPr lang="sv-SE" dirty="0" smtClean="0"/>
              <a:t>Kontroll av </a:t>
            </a:r>
            <a:r>
              <a:rPr lang="sv-SE" dirty="0" err="1" smtClean="0"/>
              <a:t>spenningsforsyning</a:t>
            </a:r>
            <a:r>
              <a:rPr lang="sv-SE" dirty="0" smtClean="0"/>
              <a:t> </a:t>
            </a:r>
            <a:r>
              <a:rPr lang="sv-SE" dirty="0" err="1" smtClean="0"/>
              <a:t>og</a:t>
            </a:r>
            <a:r>
              <a:rPr lang="sv-SE" dirty="0" smtClean="0"/>
              <a:t> gods.</a:t>
            </a:r>
          </a:p>
          <a:p>
            <a:r>
              <a:rPr lang="sv-SE" dirty="0" err="1" smtClean="0"/>
              <a:t>Halvlederelementer</a:t>
            </a:r>
            <a:r>
              <a:rPr lang="sv-SE" dirty="0" smtClean="0"/>
              <a:t>.</a:t>
            </a:r>
          </a:p>
          <a:p>
            <a:r>
              <a:rPr lang="sv-SE" dirty="0" err="1" smtClean="0"/>
              <a:t>Diagnose</a:t>
            </a:r>
            <a:r>
              <a:rPr lang="sv-SE" dirty="0" smtClean="0"/>
              <a:t> av </a:t>
            </a:r>
            <a:r>
              <a:rPr lang="sv-SE" dirty="0" err="1" smtClean="0"/>
              <a:t>brytere</a:t>
            </a:r>
            <a:r>
              <a:rPr lang="sv-SE" dirty="0" smtClean="0"/>
              <a:t>.</a:t>
            </a:r>
          </a:p>
          <a:p>
            <a:r>
              <a:rPr lang="sv-SE" dirty="0" err="1" smtClean="0"/>
              <a:t>Diagnose</a:t>
            </a:r>
            <a:r>
              <a:rPr lang="sv-SE" dirty="0" smtClean="0"/>
              <a:t> av sensorer.</a:t>
            </a:r>
          </a:p>
          <a:p>
            <a:r>
              <a:rPr lang="sv-SE" dirty="0" err="1" smtClean="0"/>
              <a:t>Diagnose</a:t>
            </a:r>
            <a:r>
              <a:rPr lang="sv-SE" dirty="0" smtClean="0"/>
              <a:t> av </a:t>
            </a:r>
            <a:r>
              <a:rPr lang="sv-SE" dirty="0" err="1" smtClean="0"/>
              <a:t>aktuatorer</a:t>
            </a:r>
            <a:r>
              <a:rPr lang="sv-SE" dirty="0" smtClean="0"/>
              <a:t>.</a:t>
            </a:r>
          </a:p>
          <a:p>
            <a:pPr marL="0" indent="0">
              <a:buNone/>
            </a:pPr>
            <a:endParaRPr lang="sv-SE" dirty="0" smtClean="0"/>
          </a:p>
          <a:p>
            <a:endParaRPr lang="sv-SE" dirty="0"/>
          </a:p>
        </p:txBody>
      </p:sp>
    </p:spTree>
    <p:extLst>
      <p:ext uri="{BB962C8B-B14F-4D97-AF65-F5344CB8AC3E}">
        <p14:creationId xmlns:p14="http://schemas.microsoft.com/office/powerpoint/2010/main" val="37137463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Dioden</a:t>
            </a:r>
            <a:endParaRPr lang="nb-NO" dirty="0"/>
          </a:p>
        </p:txBody>
      </p:sp>
      <p:pic>
        <p:nvPicPr>
          <p:cNvPr id="9218" name="Picture 2" descr="C:\Users\larsko\Pictures\Di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820" y="684287"/>
            <a:ext cx="3941440" cy="3044180"/>
          </a:xfrm>
          <a:prstGeom prst="rect">
            <a:avLst/>
          </a:prstGeom>
          <a:noFill/>
          <a:extLst>
            <a:ext uri="{909E8E84-426E-40DD-AFC4-6F175D3DCCD1}">
              <a14:hiddenFill xmlns:a14="http://schemas.microsoft.com/office/drawing/2010/main">
                <a:solidFill>
                  <a:srgbClr val="FFFFFF"/>
                </a:solidFill>
              </a14:hiddenFill>
            </a:ext>
          </a:extLst>
        </p:spPr>
      </p:pic>
      <p:sp>
        <p:nvSpPr>
          <p:cNvPr id="3" name="TekstSylinder 2"/>
          <p:cNvSpPr txBox="1"/>
          <p:nvPr/>
        </p:nvSpPr>
        <p:spPr>
          <a:xfrm>
            <a:off x="0" y="3060551"/>
            <a:ext cx="7374839" cy="3416320"/>
          </a:xfrm>
          <a:prstGeom prst="rect">
            <a:avLst/>
          </a:prstGeom>
          <a:noFill/>
        </p:spPr>
        <p:txBody>
          <a:bodyPr wrap="none" rtlCol="0">
            <a:spAutoFit/>
          </a:bodyPr>
          <a:lstStyle/>
          <a:p>
            <a:r>
              <a:rPr lang="nb-NO" sz="1800" dirty="0" smtClean="0"/>
              <a:t>Dioden er en topolet komponent der de 2 benene kalles </a:t>
            </a:r>
          </a:p>
          <a:p>
            <a:r>
              <a:rPr lang="nb-NO" sz="1800" dirty="0" smtClean="0"/>
              <a:t>Anode og Katode. Den kan da kun lede strømmen i en retning.</a:t>
            </a:r>
          </a:p>
          <a:p>
            <a:r>
              <a:rPr lang="nb-NO" sz="1800" dirty="0" smtClean="0"/>
              <a:t>Strømmen ledes da fra Anode over mot katode.</a:t>
            </a:r>
          </a:p>
          <a:p>
            <a:endParaRPr lang="nb-NO" sz="1800" dirty="0"/>
          </a:p>
          <a:p>
            <a:r>
              <a:rPr lang="nb-NO" sz="1800" dirty="0" smtClean="0"/>
              <a:t>Lengden på benene i en ny diode kan også fortelle oss hva som</a:t>
            </a:r>
          </a:p>
          <a:p>
            <a:r>
              <a:rPr lang="nb-NO" sz="1800" dirty="0" smtClean="0"/>
              <a:t>Er Anode og Katode. Vi ser også at selve diodestøpen har en rett</a:t>
            </a:r>
          </a:p>
          <a:p>
            <a:r>
              <a:rPr lang="nb-NO" sz="1800" dirty="0"/>
              <a:t>k</a:t>
            </a:r>
            <a:r>
              <a:rPr lang="nb-NO" sz="1800" dirty="0" smtClean="0"/>
              <a:t>ant på Katode siden.</a:t>
            </a:r>
          </a:p>
          <a:p>
            <a:endParaRPr lang="nb-NO" sz="1800" dirty="0"/>
          </a:p>
          <a:p>
            <a:r>
              <a:rPr lang="nb-NO" sz="1800" dirty="0" smtClean="0"/>
              <a:t>Vi kan </a:t>
            </a:r>
            <a:r>
              <a:rPr lang="nb-NO" sz="1800" dirty="0" err="1" smtClean="0"/>
              <a:t>teste</a:t>
            </a:r>
            <a:r>
              <a:rPr lang="nb-NO" sz="1800" dirty="0" smtClean="0"/>
              <a:t> en diode via ett multimeter, eller så finnes det egne</a:t>
            </a:r>
          </a:p>
          <a:p>
            <a:r>
              <a:rPr lang="nb-NO" sz="1800" dirty="0" smtClean="0"/>
              <a:t>Diode kontroller i enkelte </a:t>
            </a:r>
            <a:r>
              <a:rPr lang="nb-NO" sz="1800" dirty="0" err="1" smtClean="0"/>
              <a:t>scope</a:t>
            </a:r>
            <a:r>
              <a:rPr lang="nb-NO" sz="1800" dirty="0" smtClean="0"/>
              <a:t>.</a:t>
            </a:r>
          </a:p>
          <a:p>
            <a:endParaRPr lang="nb-NO" sz="1800" dirty="0" smtClean="0"/>
          </a:p>
          <a:p>
            <a:r>
              <a:rPr lang="nb-NO" sz="1800" dirty="0" smtClean="0"/>
              <a:t>Vi finner dioder i mange varianter, men vi forholder oss til de brukt i bil.</a:t>
            </a:r>
            <a:endParaRPr lang="nb-NO" sz="1800" dirty="0"/>
          </a:p>
        </p:txBody>
      </p:sp>
    </p:spTree>
    <p:extLst>
      <p:ext uri="{BB962C8B-B14F-4D97-AF65-F5344CB8AC3E}">
        <p14:creationId xmlns:p14="http://schemas.microsoft.com/office/powerpoint/2010/main" val="1716169287"/>
      </p:ext>
    </p:extLst>
  </p:cSld>
  <p:clrMapOvr>
    <a:masterClrMapping/>
  </p:clrMapOvr>
  <p:transition>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2786" name="Picture 2" descr="Transistor_anim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14898" y="860947"/>
            <a:ext cx="8109162" cy="5565930"/>
          </a:xfrm>
          <a:prstGeom prst="rect">
            <a:avLst/>
          </a:prstGeom>
          <a:noFill/>
          <a:extLst>
            <a:ext uri="{909E8E84-426E-40DD-AFC4-6F175D3DCCD1}">
              <a14:hiddenFill xmlns:a14="http://schemas.microsoft.com/office/drawing/2010/main">
                <a:solidFill>
                  <a:srgbClr val="FFFFFF"/>
                </a:solidFill>
              </a14:hiddenFill>
            </a:ext>
          </a:extLst>
        </p:spPr>
      </p:pic>
      <p:sp>
        <p:nvSpPr>
          <p:cNvPr id="1782787" name="Rectangle 3"/>
          <p:cNvSpPr>
            <a:spLocks noChangeArrowheads="1"/>
          </p:cNvSpPr>
          <p:nvPr/>
        </p:nvSpPr>
        <p:spPr bwMode="auto">
          <a:xfrm>
            <a:off x="3353684" y="896150"/>
            <a:ext cx="6027033" cy="47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569" tIns="49785" rIns="99569" bIns="49785"/>
          <a:lstStyle/>
          <a:p>
            <a:pPr>
              <a:lnSpc>
                <a:spcPts val="3702"/>
              </a:lnSpc>
              <a:spcBef>
                <a:spcPct val="0"/>
              </a:spcBef>
            </a:pPr>
            <a:endParaRPr lang="de-AT" sz="2200" b="1" u="sng" dirty="0">
              <a:solidFill>
                <a:schemeClr val="tx2"/>
              </a:solidFill>
            </a:endParaRPr>
          </a:p>
        </p:txBody>
      </p:sp>
      <p:sp>
        <p:nvSpPr>
          <p:cNvPr id="1782788" name="Text Box 4"/>
          <p:cNvSpPr txBox="1">
            <a:spLocks noChangeArrowheads="1"/>
          </p:cNvSpPr>
          <p:nvPr/>
        </p:nvSpPr>
        <p:spPr bwMode="auto">
          <a:xfrm>
            <a:off x="1098228" y="485781"/>
            <a:ext cx="9257331" cy="39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401" tIns="39200" rIns="78401" bIns="39200" anchor="ctr"/>
          <a:lstStyle>
            <a:lvl1pPr algn="l" defTabSz="873125">
              <a:spcBef>
                <a:spcPct val="0"/>
              </a:spcBef>
              <a:defRPr sz="2400">
                <a:solidFill>
                  <a:schemeClr val="tx1"/>
                </a:solidFill>
                <a:latin typeface="Times New Roman" pitchFamily="18" charset="0"/>
              </a:defRPr>
            </a:lvl1pPr>
            <a:lvl2pPr marL="436563" algn="l" defTabSz="873125">
              <a:spcBef>
                <a:spcPct val="0"/>
              </a:spcBef>
              <a:defRPr sz="2400">
                <a:solidFill>
                  <a:schemeClr val="tx1"/>
                </a:solidFill>
                <a:latin typeface="Times New Roman" pitchFamily="18" charset="0"/>
              </a:defRPr>
            </a:lvl2pPr>
            <a:lvl3pPr marL="873125" algn="l" defTabSz="873125">
              <a:spcBef>
                <a:spcPct val="0"/>
              </a:spcBef>
              <a:defRPr sz="2400">
                <a:solidFill>
                  <a:schemeClr val="tx1"/>
                </a:solidFill>
                <a:latin typeface="Times New Roman" pitchFamily="18" charset="0"/>
              </a:defRPr>
            </a:lvl3pPr>
            <a:lvl4pPr marL="1309688" algn="l" defTabSz="873125">
              <a:spcBef>
                <a:spcPct val="0"/>
              </a:spcBef>
              <a:defRPr sz="2400">
                <a:solidFill>
                  <a:schemeClr val="tx1"/>
                </a:solidFill>
                <a:latin typeface="Times New Roman" pitchFamily="18" charset="0"/>
              </a:defRPr>
            </a:lvl4pPr>
            <a:lvl5pPr marL="1744663" algn="l" defTabSz="873125">
              <a:spcBef>
                <a:spcPct val="0"/>
              </a:spcBef>
              <a:defRPr sz="2400">
                <a:solidFill>
                  <a:schemeClr val="tx1"/>
                </a:solidFill>
                <a:latin typeface="Times New Roman" pitchFamily="18" charset="0"/>
              </a:defRPr>
            </a:lvl5pPr>
            <a:lvl6pPr marL="2201863" defTabSz="873125" eaLnBrk="0" fontAlgn="base" hangingPunct="0">
              <a:spcBef>
                <a:spcPct val="0"/>
              </a:spcBef>
              <a:spcAft>
                <a:spcPct val="0"/>
              </a:spcAft>
              <a:defRPr sz="2400">
                <a:solidFill>
                  <a:schemeClr val="tx1"/>
                </a:solidFill>
                <a:latin typeface="Times New Roman" pitchFamily="18" charset="0"/>
              </a:defRPr>
            </a:lvl6pPr>
            <a:lvl7pPr marL="2659063" defTabSz="873125" eaLnBrk="0" fontAlgn="base" hangingPunct="0">
              <a:spcBef>
                <a:spcPct val="0"/>
              </a:spcBef>
              <a:spcAft>
                <a:spcPct val="0"/>
              </a:spcAft>
              <a:defRPr sz="2400">
                <a:solidFill>
                  <a:schemeClr val="tx1"/>
                </a:solidFill>
                <a:latin typeface="Times New Roman" pitchFamily="18" charset="0"/>
              </a:defRPr>
            </a:lvl7pPr>
            <a:lvl8pPr marL="3116263" defTabSz="873125" eaLnBrk="0" fontAlgn="base" hangingPunct="0">
              <a:spcBef>
                <a:spcPct val="0"/>
              </a:spcBef>
              <a:spcAft>
                <a:spcPct val="0"/>
              </a:spcAft>
              <a:defRPr sz="2400">
                <a:solidFill>
                  <a:schemeClr val="tx1"/>
                </a:solidFill>
                <a:latin typeface="Times New Roman" pitchFamily="18" charset="0"/>
              </a:defRPr>
            </a:lvl8pPr>
            <a:lvl9pPr marL="3573463" defTabSz="873125" eaLnBrk="0" fontAlgn="base" hangingPunct="0">
              <a:spcBef>
                <a:spcPct val="0"/>
              </a:spcBef>
              <a:spcAft>
                <a:spcPct val="0"/>
              </a:spcAft>
              <a:defRPr sz="2400">
                <a:solidFill>
                  <a:schemeClr val="tx1"/>
                </a:solidFill>
                <a:latin typeface="Times New Roman" pitchFamily="18" charset="0"/>
              </a:defRPr>
            </a:lvl9pPr>
          </a:lstStyle>
          <a:p>
            <a:pPr>
              <a:spcBef>
                <a:spcPct val="50000"/>
              </a:spcBef>
              <a:buClrTx/>
              <a:buFontTx/>
              <a:buNone/>
            </a:pPr>
            <a:r>
              <a:rPr lang="nb-NO" sz="4000" b="1" u="sng" dirty="0"/>
              <a:t>Funksjonsprinsipp for </a:t>
            </a:r>
            <a:r>
              <a:rPr lang="nb-NO" sz="4000" b="1" u="sng" dirty="0" smtClean="0"/>
              <a:t>transistor</a:t>
            </a:r>
            <a:endParaRPr lang="de-DE" altLang="de-DE" sz="4000" b="1" i="1" dirty="0">
              <a:latin typeface="Arial" charset="0"/>
            </a:endParaRPr>
          </a:p>
        </p:txBody>
      </p:sp>
      <p:sp>
        <p:nvSpPr>
          <p:cNvPr id="1782789" name="Text Box 5"/>
          <p:cNvSpPr txBox="1">
            <a:spLocks noChangeArrowheads="1"/>
          </p:cNvSpPr>
          <p:nvPr/>
        </p:nvSpPr>
        <p:spPr bwMode="auto">
          <a:xfrm>
            <a:off x="6724758" y="5866506"/>
            <a:ext cx="3367746" cy="644742"/>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569" tIns="49785" rIns="99569" bIns="49785">
            <a:spAutoFit/>
          </a:bodyPr>
          <a:lstStyle/>
          <a:p>
            <a:pPr algn="l" eaLnBrk="1" hangingPunct="1">
              <a:spcBef>
                <a:spcPct val="0"/>
              </a:spcBef>
              <a:buClrTx/>
              <a:buFontTx/>
              <a:buNone/>
            </a:pPr>
            <a:r>
              <a:rPr lang="de-AT" sz="1700" dirty="0"/>
              <a:t>Om </a:t>
            </a:r>
            <a:r>
              <a:rPr lang="de-AT" sz="1700" dirty="0" err="1"/>
              <a:t>det</a:t>
            </a:r>
            <a:r>
              <a:rPr lang="de-AT" sz="1700" dirty="0"/>
              <a:t> </a:t>
            </a:r>
            <a:r>
              <a:rPr lang="de-AT" sz="1700" dirty="0" err="1"/>
              <a:t>ikke</a:t>
            </a:r>
            <a:r>
              <a:rPr lang="de-AT" sz="1700" dirty="0"/>
              <a:t> er </a:t>
            </a:r>
            <a:r>
              <a:rPr lang="de-AT" sz="1700" dirty="0" err="1"/>
              <a:t>noen</a:t>
            </a:r>
            <a:r>
              <a:rPr lang="de-AT" sz="1700" dirty="0"/>
              <a:t> </a:t>
            </a:r>
            <a:r>
              <a:rPr lang="de-AT" sz="1700" dirty="0" err="1"/>
              <a:t>basestrøm</a:t>
            </a:r>
            <a:r>
              <a:rPr lang="de-AT" sz="1700" dirty="0"/>
              <a:t>;</a:t>
            </a:r>
          </a:p>
          <a:p>
            <a:pPr algn="l" eaLnBrk="1" hangingPunct="1">
              <a:spcBef>
                <a:spcPct val="0"/>
              </a:spcBef>
              <a:buClrTx/>
              <a:buFontTx/>
              <a:buNone/>
            </a:pPr>
            <a:r>
              <a:rPr lang="de-AT" sz="1700" dirty="0"/>
              <a:t>Da </a:t>
            </a:r>
            <a:r>
              <a:rPr lang="de-AT" sz="1700" dirty="0" err="1"/>
              <a:t>vil</a:t>
            </a:r>
            <a:r>
              <a:rPr lang="de-AT" sz="1700" dirty="0"/>
              <a:t> </a:t>
            </a:r>
            <a:r>
              <a:rPr lang="de-AT" sz="1700" dirty="0" err="1"/>
              <a:t>transistoren</a:t>
            </a:r>
            <a:r>
              <a:rPr lang="de-AT" sz="1700" dirty="0"/>
              <a:t> </a:t>
            </a:r>
            <a:r>
              <a:rPr lang="de-AT" sz="1700" dirty="0" err="1"/>
              <a:t>være</a:t>
            </a:r>
            <a:r>
              <a:rPr lang="de-AT" sz="1700" dirty="0"/>
              <a:t> sperret.</a:t>
            </a:r>
          </a:p>
        </p:txBody>
      </p:sp>
    </p:spTree>
    <p:extLst>
      <p:ext uri="{BB962C8B-B14F-4D97-AF65-F5344CB8AC3E}">
        <p14:creationId xmlns:p14="http://schemas.microsoft.com/office/powerpoint/2010/main" val="398483807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0738" name="Group 2"/>
          <p:cNvGrpSpPr>
            <a:grpSpLocks/>
          </p:cNvGrpSpPr>
          <p:nvPr/>
        </p:nvGrpSpPr>
        <p:grpSpPr bwMode="auto">
          <a:xfrm>
            <a:off x="1436422" y="3905778"/>
            <a:ext cx="6222394" cy="2833724"/>
            <a:chOff x="240" y="2496"/>
            <a:chExt cx="3352" cy="1619"/>
          </a:xfrm>
        </p:grpSpPr>
        <p:sp>
          <p:nvSpPr>
            <p:cNvPr id="1780739" name="Rectangle 3"/>
            <p:cNvSpPr>
              <a:spLocks noChangeArrowheads="1"/>
            </p:cNvSpPr>
            <p:nvPr/>
          </p:nvSpPr>
          <p:spPr bwMode="auto">
            <a:xfrm>
              <a:off x="240" y="3185"/>
              <a:ext cx="3352" cy="239"/>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nb-NO"/>
            </a:p>
          </p:txBody>
        </p:sp>
        <p:graphicFrame>
          <p:nvGraphicFramePr>
            <p:cNvPr id="1780740" name="Object 4"/>
            <p:cNvGraphicFramePr>
              <a:graphicFrameLocks noChangeAspect="1"/>
            </p:cNvGraphicFramePr>
            <p:nvPr/>
          </p:nvGraphicFramePr>
          <p:xfrm>
            <a:off x="240" y="2496"/>
            <a:ext cx="3312" cy="1619"/>
          </p:xfrm>
          <a:graphic>
            <a:graphicData uri="http://schemas.openxmlformats.org/presentationml/2006/ole">
              <mc:AlternateContent xmlns:mc="http://schemas.openxmlformats.org/markup-compatibility/2006">
                <mc:Choice xmlns:v="urn:schemas-microsoft-com:vml" Requires="v">
                  <p:oleObj spid="_x0000_s10286" name="Zeichnung" r:id="rId4" imgW="1540800" imgH="752400" progId="FLW3Drawing">
                    <p:embed/>
                  </p:oleObj>
                </mc:Choice>
                <mc:Fallback>
                  <p:oleObj name="Zeichnung" r:id="rId4" imgW="1540800" imgH="752400" progId="FLW3Drawing">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2496"/>
                          <a:ext cx="3312" cy="1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80741" name="Object 5"/>
          <p:cNvGraphicFramePr>
            <a:graphicFrameLocks noChangeAspect="1"/>
          </p:cNvGraphicFramePr>
          <p:nvPr/>
        </p:nvGraphicFramePr>
        <p:xfrm>
          <a:off x="1336675" y="1662778"/>
          <a:ext cx="6237817" cy="2117854"/>
        </p:xfrm>
        <a:graphic>
          <a:graphicData uri="http://schemas.openxmlformats.org/presentationml/2006/ole">
            <mc:AlternateContent xmlns:mc="http://schemas.openxmlformats.org/markup-compatibility/2006">
              <mc:Choice xmlns:v="urn:schemas-microsoft-com:vml" Requires="v">
                <p:oleObj spid="_x0000_s10287" name="Zeichnung" r:id="rId6" imgW="1587600" imgH="572400" progId="FLW3Drawing">
                  <p:embed/>
                </p:oleObj>
              </mc:Choice>
              <mc:Fallback>
                <p:oleObj name="Zeichnung" r:id="rId6" imgW="1587600" imgH="572400" progId="FLW3Drawing">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6675" y="1662778"/>
                        <a:ext cx="6237817" cy="2117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0742" name="Rectangle 6"/>
          <p:cNvSpPr>
            <a:spLocks noChangeArrowheads="1"/>
          </p:cNvSpPr>
          <p:nvPr/>
        </p:nvSpPr>
        <p:spPr bwMode="auto">
          <a:xfrm>
            <a:off x="4490384" y="1323369"/>
            <a:ext cx="3208020" cy="54609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569" tIns="49785" rIns="99569" bIns="49785" anchor="ctr"/>
          <a:lstStyle/>
          <a:p>
            <a:endParaRPr lang="nb-NO"/>
          </a:p>
        </p:txBody>
      </p:sp>
      <p:sp>
        <p:nvSpPr>
          <p:cNvPr id="1780743" name="Rectangle 7"/>
          <p:cNvSpPr>
            <a:spLocks noChangeArrowheads="1"/>
          </p:cNvSpPr>
          <p:nvPr/>
        </p:nvSpPr>
        <p:spPr bwMode="auto">
          <a:xfrm>
            <a:off x="5257588" y="1901117"/>
            <a:ext cx="3950047" cy="163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69" tIns="49785" rIns="99569" bIns="49785" anchor="ctr">
            <a:spAutoFit/>
          </a:bodyPr>
          <a:lstStyle/>
          <a:p>
            <a:pPr algn="l">
              <a:spcBef>
                <a:spcPct val="0"/>
              </a:spcBef>
              <a:buClrTx/>
              <a:buFontTx/>
              <a:buNone/>
            </a:pPr>
            <a:r>
              <a:rPr lang="de-DE" sz="2000" b="1"/>
              <a:t>Åpen bryter:</a:t>
            </a:r>
            <a:endParaRPr lang="de-DE" sz="2000"/>
          </a:p>
          <a:p>
            <a:pPr algn="l">
              <a:spcBef>
                <a:spcPct val="0"/>
              </a:spcBef>
              <a:buClrTx/>
              <a:buFontTx/>
              <a:buNone/>
            </a:pPr>
            <a:r>
              <a:rPr lang="de-DE" sz="2000"/>
              <a:t>Basis-Emitter-Spenningen UBE er mindre 0,7V. Kollektor-Emitter-banen er </a:t>
            </a:r>
            <a:r>
              <a:rPr lang="de-DE" sz="2000" u="sng"/>
              <a:t>ikke ledende</a:t>
            </a:r>
            <a:r>
              <a:rPr lang="de-DE" sz="2000"/>
              <a:t> og transistoren sperrer.</a:t>
            </a:r>
          </a:p>
        </p:txBody>
      </p:sp>
      <p:sp>
        <p:nvSpPr>
          <p:cNvPr id="1780744" name="Rectangle 8"/>
          <p:cNvSpPr>
            <a:spLocks noChangeArrowheads="1"/>
          </p:cNvSpPr>
          <p:nvPr/>
        </p:nvSpPr>
        <p:spPr bwMode="auto">
          <a:xfrm>
            <a:off x="5257589" y="4620333"/>
            <a:ext cx="3920913" cy="1947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569" tIns="49785" rIns="99569" bIns="49785" anchor="ctr">
            <a:spAutoFit/>
          </a:bodyPr>
          <a:lstStyle/>
          <a:p>
            <a:pPr algn="l">
              <a:spcBef>
                <a:spcPct val="0"/>
              </a:spcBef>
              <a:buClrTx/>
              <a:buFontTx/>
              <a:buNone/>
            </a:pPr>
            <a:r>
              <a:rPr lang="de-DE" sz="2000" b="1"/>
              <a:t>Lukket bryter:</a:t>
            </a:r>
            <a:r>
              <a:rPr lang="de-DE" sz="2000"/>
              <a:t> </a:t>
            </a:r>
          </a:p>
          <a:p>
            <a:pPr algn="l">
              <a:spcBef>
                <a:spcPct val="0"/>
              </a:spcBef>
              <a:buClrTx/>
              <a:buFontTx/>
              <a:buNone/>
            </a:pPr>
            <a:r>
              <a:rPr lang="de-DE" sz="2000"/>
              <a:t>Basis-Emitter-Spenningen UBE er større enn 0,7V. Kollektor-Emitter banen er ledende. Og transistoren er åpen for gjennomgang.</a:t>
            </a:r>
          </a:p>
        </p:txBody>
      </p:sp>
      <p:sp>
        <p:nvSpPr>
          <p:cNvPr id="1780745" name="Rectangle 9"/>
          <p:cNvSpPr>
            <a:spLocks noChangeArrowheads="1"/>
          </p:cNvSpPr>
          <p:nvPr/>
        </p:nvSpPr>
        <p:spPr bwMode="auto">
          <a:xfrm>
            <a:off x="123386" y="621355"/>
            <a:ext cx="9257331" cy="55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569" tIns="49785" rIns="99569" bIns="49785"/>
          <a:lstStyle/>
          <a:p>
            <a:pPr>
              <a:lnSpc>
                <a:spcPts val="3702"/>
              </a:lnSpc>
              <a:spcBef>
                <a:spcPct val="0"/>
              </a:spcBef>
            </a:pPr>
            <a:r>
              <a:rPr lang="de-DE" sz="1700" b="1">
                <a:solidFill>
                  <a:schemeClr val="tx2"/>
                </a:solidFill>
              </a:rPr>
              <a:t>Transistoren</a:t>
            </a:r>
            <a:endParaRPr lang="de-AT" sz="1700" b="1">
              <a:solidFill>
                <a:schemeClr val="tx2"/>
              </a:solidFill>
            </a:endParaRPr>
          </a:p>
        </p:txBody>
      </p:sp>
      <p:sp>
        <p:nvSpPr>
          <p:cNvPr id="1780746" name="Text Box 10"/>
          <p:cNvSpPr txBox="1">
            <a:spLocks noChangeArrowheads="1"/>
          </p:cNvSpPr>
          <p:nvPr/>
        </p:nvSpPr>
        <p:spPr bwMode="auto">
          <a:xfrm>
            <a:off x="123386" y="1158694"/>
            <a:ext cx="9257331" cy="39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401" tIns="39200" rIns="78401" bIns="39200" anchor="ctr"/>
          <a:lstStyle>
            <a:lvl1pPr algn="l" defTabSz="873125">
              <a:spcBef>
                <a:spcPct val="0"/>
              </a:spcBef>
              <a:defRPr sz="2400">
                <a:solidFill>
                  <a:schemeClr val="tx1"/>
                </a:solidFill>
                <a:latin typeface="Times New Roman" pitchFamily="18" charset="0"/>
              </a:defRPr>
            </a:lvl1pPr>
            <a:lvl2pPr marL="436563" algn="l" defTabSz="873125">
              <a:spcBef>
                <a:spcPct val="0"/>
              </a:spcBef>
              <a:defRPr sz="2400">
                <a:solidFill>
                  <a:schemeClr val="tx1"/>
                </a:solidFill>
                <a:latin typeface="Times New Roman" pitchFamily="18" charset="0"/>
              </a:defRPr>
            </a:lvl2pPr>
            <a:lvl3pPr marL="873125" algn="l" defTabSz="873125">
              <a:spcBef>
                <a:spcPct val="0"/>
              </a:spcBef>
              <a:defRPr sz="2400">
                <a:solidFill>
                  <a:schemeClr val="tx1"/>
                </a:solidFill>
                <a:latin typeface="Times New Roman" pitchFamily="18" charset="0"/>
              </a:defRPr>
            </a:lvl3pPr>
            <a:lvl4pPr marL="1309688" algn="l" defTabSz="873125">
              <a:spcBef>
                <a:spcPct val="0"/>
              </a:spcBef>
              <a:defRPr sz="2400">
                <a:solidFill>
                  <a:schemeClr val="tx1"/>
                </a:solidFill>
                <a:latin typeface="Times New Roman" pitchFamily="18" charset="0"/>
              </a:defRPr>
            </a:lvl4pPr>
            <a:lvl5pPr marL="1744663" algn="l" defTabSz="873125">
              <a:spcBef>
                <a:spcPct val="0"/>
              </a:spcBef>
              <a:defRPr sz="2400">
                <a:solidFill>
                  <a:schemeClr val="tx1"/>
                </a:solidFill>
                <a:latin typeface="Times New Roman" pitchFamily="18" charset="0"/>
              </a:defRPr>
            </a:lvl5pPr>
            <a:lvl6pPr marL="2201863" defTabSz="873125" eaLnBrk="0" fontAlgn="base" hangingPunct="0">
              <a:spcBef>
                <a:spcPct val="0"/>
              </a:spcBef>
              <a:spcAft>
                <a:spcPct val="0"/>
              </a:spcAft>
              <a:defRPr sz="2400">
                <a:solidFill>
                  <a:schemeClr val="tx1"/>
                </a:solidFill>
                <a:latin typeface="Times New Roman" pitchFamily="18" charset="0"/>
              </a:defRPr>
            </a:lvl6pPr>
            <a:lvl7pPr marL="2659063" defTabSz="873125" eaLnBrk="0" fontAlgn="base" hangingPunct="0">
              <a:spcBef>
                <a:spcPct val="0"/>
              </a:spcBef>
              <a:spcAft>
                <a:spcPct val="0"/>
              </a:spcAft>
              <a:defRPr sz="2400">
                <a:solidFill>
                  <a:schemeClr val="tx1"/>
                </a:solidFill>
                <a:latin typeface="Times New Roman" pitchFamily="18" charset="0"/>
              </a:defRPr>
            </a:lvl7pPr>
            <a:lvl8pPr marL="3116263" defTabSz="873125" eaLnBrk="0" fontAlgn="base" hangingPunct="0">
              <a:spcBef>
                <a:spcPct val="0"/>
              </a:spcBef>
              <a:spcAft>
                <a:spcPct val="0"/>
              </a:spcAft>
              <a:defRPr sz="2400">
                <a:solidFill>
                  <a:schemeClr val="tx1"/>
                </a:solidFill>
                <a:latin typeface="Times New Roman" pitchFamily="18" charset="0"/>
              </a:defRPr>
            </a:lvl8pPr>
            <a:lvl9pPr marL="3573463" defTabSz="873125" eaLnBrk="0" fontAlgn="base" hangingPunct="0">
              <a:spcBef>
                <a:spcPct val="0"/>
              </a:spcBef>
              <a:spcAft>
                <a:spcPct val="0"/>
              </a:spcAft>
              <a:defRPr sz="2400">
                <a:solidFill>
                  <a:schemeClr val="tx1"/>
                </a:solidFill>
                <a:latin typeface="Times New Roman" pitchFamily="18" charset="0"/>
              </a:defRPr>
            </a:lvl9pPr>
          </a:lstStyle>
          <a:p>
            <a:pPr>
              <a:spcBef>
                <a:spcPct val="50000"/>
              </a:spcBef>
              <a:buClrTx/>
              <a:buFontTx/>
              <a:buNone/>
            </a:pPr>
            <a:r>
              <a:rPr lang="de-AT" sz="2200" i="1">
                <a:latin typeface="Arial" charset="0"/>
              </a:rPr>
              <a:t>Funksjon</a:t>
            </a:r>
            <a:endParaRPr lang="de-DE" altLang="de-DE" sz="2200" i="1">
              <a:latin typeface="Arial" charset="0"/>
            </a:endParaRPr>
          </a:p>
        </p:txBody>
      </p:sp>
    </p:spTree>
    <p:extLst>
      <p:ext uri="{BB962C8B-B14F-4D97-AF65-F5344CB8AC3E}">
        <p14:creationId xmlns:p14="http://schemas.microsoft.com/office/powerpoint/2010/main" val="950861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780741"/>
                                        </p:tgtEl>
                                        <p:attrNameLst>
                                          <p:attrName>style.visibility</p:attrName>
                                        </p:attrNameLst>
                                      </p:cBhvr>
                                      <p:to>
                                        <p:strVal val="visible"/>
                                      </p:to>
                                    </p:set>
                                    <p:animEffect transition="in" filter="dissolve">
                                      <p:cBhvr>
                                        <p:cTn id="7" dur="500"/>
                                        <p:tgtEl>
                                          <p:spTgt spid="1780741"/>
                                        </p:tgtEl>
                                      </p:cBhvr>
                                    </p:animEffect>
                                  </p:childTnLst>
                                </p:cTn>
                              </p:par>
                            </p:childTnLst>
                          </p:cTn>
                        </p:par>
                        <p:par>
                          <p:cTn id="8" fill="hold" nodeType="afterGroup">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1780743"/>
                                        </p:tgtEl>
                                        <p:attrNameLst>
                                          <p:attrName>style.visibility</p:attrName>
                                        </p:attrNameLst>
                                      </p:cBhvr>
                                      <p:to>
                                        <p:strVal val="visible"/>
                                      </p:to>
                                    </p:set>
                                    <p:animEffect transition="in" filter="box(out)">
                                      <p:cBhvr>
                                        <p:cTn id="11" dur="500"/>
                                        <p:tgtEl>
                                          <p:spTgt spid="17807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780738"/>
                                        </p:tgtEl>
                                        <p:attrNameLst>
                                          <p:attrName>style.visibility</p:attrName>
                                        </p:attrNameLst>
                                      </p:cBhvr>
                                      <p:to>
                                        <p:strVal val="visible"/>
                                      </p:to>
                                    </p:set>
                                    <p:animEffect transition="in" filter="dissolve">
                                      <p:cBhvr>
                                        <p:cTn id="16" dur="500"/>
                                        <p:tgtEl>
                                          <p:spTgt spid="1780738"/>
                                        </p:tgtEl>
                                      </p:cBhvr>
                                    </p:animEffect>
                                  </p:childTnLst>
                                </p:cTn>
                              </p:par>
                            </p:childTnLst>
                          </p:cTn>
                        </p:par>
                        <p:par>
                          <p:cTn id="17" fill="hold" nodeType="afterGroup">
                            <p:stCondLst>
                              <p:cond delay="500"/>
                            </p:stCondLst>
                            <p:childTnLst>
                              <p:par>
                                <p:cTn id="18" presetID="4" presetClass="entr" presetSubtype="32" fill="hold" grpId="0" nodeType="afterEffect">
                                  <p:stCondLst>
                                    <p:cond delay="0"/>
                                  </p:stCondLst>
                                  <p:childTnLst>
                                    <p:set>
                                      <p:cBhvr>
                                        <p:cTn id="19" dur="1" fill="hold">
                                          <p:stCondLst>
                                            <p:cond delay="0"/>
                                          </p:stCondLst>
                                        </p:cTn>
                                        <p:tgtEl>
                                          <p:spTgt spid="1780744"/>
                                        </p:tgtEl>
                                        <p:attrNameLst>
                                          <p:attrName>style.visibility</p:attrName>
                                        </p:attrNameLst>
                                      </p:cBhvr>
                                      <p:to>
                                        <p:strVal val="visible"/>
                                      </p:to>
                                    </p:set>
                                    <p:animEffect transition="in" filter="box(out)">
                                      <p:cBhvr>
                                        <p:cTn id="20" dur="500"/>
                                        <p:tgtEl>
                                          <p:spTgt spid="1780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743" grpId="0" autoUpdateAnimBg="0"/>
      <p:bldP spid="178074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de-DE" dirty="0" err="1">
                <a:solidFill>
                  <a:srgbClr val="000000"/>
                </a:solidFill>
                <a:cs typeface="Times New Roman" pitchFamily="18" charset="0"/>
                <a:sym typeface="Times New Roman" pitchFamily="18" charset="0"/>
              </a:rPr>
              <a:t>Transistorer</a:t>
            </a:r>
            <a:r>
              <a:rPr lang="de-DE" dirty="0">
                <a:solidFill>
                  <a:srgbClr val="000000"/>
                </a:solidFill>
                <a:cs typeface="Times New Roman" pitchFamily="18" charset="0"/>
                <a:sym typeface="Times New Roman" pitchFamily="18" charset="0"/>
              </a:rPr>
              <a:t/>
            </a:r>
            <a:br>
              <a:rPr lang="de-DE" dirty="0">
                <a:solidFill>
                  <a:srgbClr val="000000"/>
                </a:solidFill>
                <a:cs typeface="Times New Roman" pitchFamily="18" charset="0"/>
                <a:sym typeface="Times New Roman" pitchFamily="18" charset="0"/>
              </a:rPr>
            </a:br>
            <a:endParaRPr lang="nb-NO" dirty="0"/>
          </a:p>
        </p:txBody>
      </p:sp>
      <p:sp>
        <p:nvSpPr>
          <p:cNvPr id="1699844" name="Rectangle 4"/>
          <p:cNvSpPr>
            <a:spLocks noGrp="1" noChangeArrowheads="1"/>
          </p:cNvSpPr>
          <p:nvPr>
            <p:ph type="body" idx="4294967295"/>
          </p:nvPr>
        </p:nvSpPr>
        <p:spPr bwMode="auto">
          <a:xfrm>
            <a:off x="514106" y="1908423"/>
            <a:ext cx="9623425" cy="4989513"/>
          </a:xfr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9569" tIns="49785" rIns="99569" bIns="49785" numCol="1" anchor="t" anchorCtr="0" compatLnSpc="1">
            <a:prstTxWarp prst="textNoShape">
              <a:avLst/>
            </a:prstTxWarp>
          </a:bodyPr>
          <a:lstStyle/>
          <a:p>
            <a:pPr marL="0" indent="0">
              <a:buClr>
                <a:srgbClr val="000000"/>
              </a:buClr>
              <a:buNone/>
            </a:pPr>
            <a:endParaRPr lang="de-DE" dirty="0">
              <a:solidFill>
                <a:srgbClr val="000000"/>
              </a:solidFill>
              <a:cs typeface="Times New Roman" pitchFamily="18" charset="0"/>
              <a:sym typeface="Times New Roman" pitchFamily="18" charset="0"/>
            </a:endParaRPr>
          </a:p>
        </p:txBody>
      </p:sp>
      <p:grpSp>
        <p:nvGrpSpPr>
          <p:cNvPr id="1699853" name="Group 13"/>
          <p:cNvGrpSpPr>
            <a:grpSpLocks/>
          </p:cNvGrpSpPr>
          <p:nvPr/>
        </p:nvGrpSpPr>
        <p:grpSpPr bwMode="auto">
          <a:xfrm>
            <a:off x="514106" y="2530923"/>
            <a:ext cx="9505816" cy="3999419"/>
            <a:chOff x="300" y="1446"/>
            <a:chExt cx="5547" cy="2285"/>
          </a:xfrm>
        </p:grpSpPr>
        <p:pic>
          <p:nvPicPr>
            <p:cNvPr id="1699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 y="1867"/>
              <a:ext cx="1458" cy="1584"/>
            </a:xfrm>
            <a:prstGeom prst="rect">
              <a:avLst/>
            </a:prstGeom>
            <a:noFill/>
            <a:extLst>
              <a:ext uri="{909E8E84-426E-40DD-AFC4-6F175D3DCCD1}">
                <a14:hiddenFill xmlns:a14="http://schemas.microsoft.com/office/drawing/2010/main">
                  <a:solidFill>
                    <a:srgbClr val="FFFFFF"/>
                  </a:solidFill>
                </a14:hiddenFill>
              </a:ext>
            </a:extLst>
          </p:spPr>
        </p:pic>
        <p:sp>
          <p:nvSpPr>
            <p:cNvPr id="1699845" name="Text Box 5"/>
            <p:cNvSpPr txBox="1">
              <a:spLocks noChangeArrowheads="1"/>
            </p:cNvSpPr>
            <p:nvPr/>
          </p:nvSpPr>
          <p:spPr bwMode="auto">
            <a:xfrm>
              <a:off x="4027" y="3539"/>
              <a:ext cx="14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buClrTx/>
                <a:buSzPct val="100000"/>
                <a:buFontTx/>
                <a:buNone/>
              </a:pPr>
              <a:r>
                <a:rPr lang="de-DE" sz="2200">
                  <a:solidFill>
                    <a:srgbClr val="000000"/>
                  </a:solidFill>
                  <a:sym typeface="Times New Roman" pitchFamily="18" charset="0"/>
                </a:rPr>
                <a:t>SMD-transistor</a:t>
              </a:r>
            </a:p>
          </p:txBody>
        </p:sp>
        <p:sp>
          <p:nvSpPr>
            <p:cNvPr id="1699846" name="Line 6"/>
            <p:cNvSpPr>
              <a:spLocks noChangeShapeType="1"/>
            </p:cNvSpPr>
            <p:nvPr/>
          </p:nvSpPr>
          <p:spPr bwMode="auto">
            <a:xfrm flipV="1">
              <a:off x="4235" y="1446"/>
              <a:ext cx="0" cy="38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699847" name="Line 7"/>
            <p:cNvSpPr>
              <a:spLocks noChangeShapeType="1"/>
            </p:cNvSpPr>
            <p:nvPr/>
          </p:nvSpPr>
          <p:spPr bwMode="auto">
            <a:xfrm flipV="1">
              <a:off x="3871" y="1462"/>
              <a:ext cx="0" cy="62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699848" name="Line 8"/>
            <p:cNvSpPr>
              <a:spLocks noChangeShapeType="1"/>
            </p:cNvSpPr>
            <p:nvPr/>
          </p:nvSpPr>
          <p:spPr bwMode="auto">
            <a:xfrm>
              <a:off x="3507" y="1542"/>
              <a:ext cx="3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699849" name="Line 9"/>
            <p:cNvSpPr>
              <a:spLocks noChangeShapeType="1"/>
            </p:cNvSpPr>
            <p:nvPr/>
          </p:nvSpPr>
          <p:spPr bwMode="auto">
            <a:xfrm flipH="1">
              <a:off x="4287" y="1542"/>
              <a:ext cx="26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699850" name="Text Box 10"/>
            <p:cNvSpPr txBox="1">
              <a:spLocks noChangeArrowheads="1"/>
            </p:cNvSpPr>
            <p:nvPr/>
          </p:nvSpPr>
          <p:spPr bwMode="auto">
            <a:xfrm>
              <a:off x="4668" y="1454"/>
              <a:ext cx="11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buClrTx/>
                <a:buSzPct val="100000"/>
                <a:buFontTx/>
                <a:buNone/>
              </a:pPr>
              <a:r>
                <a:rPr lang="de-DE" sz="2200">
                  <a:solidFill>
                    <a:srgbClr val="000000"/>
                  </a:solidFill>
                  <a:sym typeface="Times New Roman" pitchFamily="18" charset="0"/>
                </a:rPr>
                <a:t>ca. fra 0,5 mm</a:t>
              </a:r>
            </a:p>
          </p:txBody>
        </p:sp>
        <p:pic>
          <p:nvPicPr>
            <p:cNvPr id="1699851" name="Picture 11" descr="transistor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 y="2183"/>
              <a:ext cx="2083" cy="10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788805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err="1" smtClean="0"/>
              <a:t>Diagnose</a:t>
            </a:r>
            <a:r>
              <a:rPr lang="sv-SE" dirty="0" smtClean="0"/>
              <a:t> av </a:t>
            </a:r>
            <a:r>
              <a:rPr lang="sv-SE" dirty="0" err="1" smtClean="0"/>
              <a:t>brytere</a:t>
            </a:r>
            <a:endParaRPr lang="sv-SE" dirty="0"/>
          </a:p>
        </p:txBody>
      </p:sp>
      <p:sp>
        <p:nvSpPr>
          <p:cNvPr id="12" name="Platshållare för text 11"/>
          <p:cNvSpPr>
            <a:spLocks noGrp="1"/>
          </p:cNvSpPr>
          <p:nvPr>
            <p:ph type="body" idx="1"/>
          </p:nvPr>
        </p:nvSpPr>
        <p:spPr/>
        <p:txBody>
          <a:bodyPr/>
          <a:lstStyle/>
          <a:p>
            <a:r>
              <a:rPr lang="sv-SE" dirty="0" smtClean="0"/>
              <a:t>Avsnitt 5</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err="1" smtClean="0"/>
              <a:t>Diagnose</a:t>
            </a:r>
            <a:r>
              <a:rPr lang="sv-SE" dirty="0" smtClean="0"/>
              <a:t> av </a:t>
            </a:r>
            <a:r>
              <a:rPr lang="sv-SE" dirty="0" err="1" smtClean="0"/>
              <a:t>brytere</a:t>
            </a:r>
            <a:endParaRPr lang="sv-SE" dirty="0"/>
          </a:p>
        </p:txBody>
      </p:sp>
      <p:pic>
        <p:nvPicPr>
          <p:cNvPr id="3" name="Plassholder for bilde 2"/>
          <p:cNvPicPr>
            <a:picLocks noGrp="1" noChangeAspect="1"/>
          </p:cNvPicPr>
          <p:nvPr>
            <p:ph type="pic" idx="13"/>
          </p:nvPr>
        </p:nvPicPr>
        <p:blipFill>
          <a:blip r:embed="rId3">
            <a:extLst>
              <a:ext uri="{28A0092B-C50C-407E-A947-70E740481C1C}">
                <a14:useLocalDpi xmlns:a14="http://schemas.microsoft.com/office/drawing/2010/main" val="0"/>
              </a:ext>
            </a:extLst>
          </a:blip>
          <a:srcRect t="9030" b="9030"/>
          <a:stretch>
            <a:fillRect/>
          </a:stretch>
        </p:blipFill>
        <p:spPr>
          <a:xfrm>
            <a:off x="90116" y="2124447"/>
            <a:ext cx="6716916" cy="3816424"/>
          </a:xfrm>
        </p:spPr>
      </p:pic>
      <p:pic>
        <p:nvPicPr>
          <p:cNvPr id="8" name="Picture 2" descr="C:\Users\larsko\Pictures\bosch-motortester-fsa-7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603" y="2124447"/>
            <a:ext cx="2264456" cy="381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27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594172" y="180231"/>
            <a:ext cx="9611963" cy="1037459"/>
          </a:xfrm>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Generellt</a:t>
            </a:r>
            <a:r>
              <a:rPr lang="de-DE" altLang="zh-CN" dirty="0" smtClean="0">
                <a:ea typeface="宋体" pitchFamily="2" charset="-122"/>
              </a:rPr>
              <a:t>)</a:t>
            </a:r>
            <a:endParaRPr lang="de-DE" altLang="zh-CN" dirty="0">
              <a:ea typeface="宋体" pitchFamily="2" charset="-122"/>
            </a:endParaRPr>
          </a:p>
        </p:txBody>
      </p:sp>
      <p:pic>
        <p:nvPicPr>
          <p:cNvPr id="681988" name="Picture 4" descr="S340_040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831" y="3077014"/>
            <a:ext cx="1490763" cy="742124"/>
          </a:xfrm>
          <a:prstGeom prst="rect">
            <a:avLst/>
          </a:prstGeom>
          <a:noFill/>
          <a:extLst>
            <a:ext uri="{909E8E84-426E-40DD-AFC4-6F175D3DCCD1}">
              <a14:hiddenFill xmlns:a14="http://schemas.microsoft.com/office/drawing/2010/main">
                <a:solidFill>
                  <a:srgbClr val="FFFFFF"/>
                </a:solidFill>
              </a14:hiddenFill>
            </a:ext>
          </a:extLst>
        </p:spPr>
      </p:pic>
      <p:pic>
        <p:nvPicPr>
          <p:cNvPr id="6819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31" y="4135942"/>
            <a:ext cx="5881370" cy="234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1992" name="Line 8"/>
          <p:cNvSpPr>
            <a:spLocks noChangeShapeType="1"/>
          </p:cNvSpPr>
          <p:nvPr/>
        </p:nvSpPr>
        <p:spPr bwMode="auto">
          <a:xfrm>
            <a:off x="1652279" y="3700119"/>
            <a:ext cx="0" cy="516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1994" name="Line 10"/>
          <p:cNvSpPr>
            <a:spLocks noChangeShapeType="1"/>
          </p:cNvSpPr>
          <p:nvPr/>
        </p:nvSpPr>
        <p:spPr bwMode="auto">
          <a:xfrm>
            <a:off x="6198831" y="4247960"/>
            <a:ext cx="134781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1996" name="Line 12"/>
          <p:cNvSpPr>
            <a:spLocks noChangeShapeType="1"/>
          </p:cNvSpPr>
          <p:nvPr/>
        </p:nvSpPr>
        <p:spPr bwMode="auto">
          <a:xfrm>
            <a:off x="7524367" y="4256712"/>
            <a:ext cx="0" cy="21826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1997" name="Line 13"/>
          <p:cNvSpPr>
            <a:spLocks noChangeShapeType="1"/>
          </p:cNvSpPr>
          <p:nvPr/>
        </p:nvSpPr>
        <p:spPr bwMode="auto">
          <a:xfrm>
            <a:off x="7336860" y="6439326"/>
            <a:ext cx="3787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1998" name="Text Box 14"/>
          <p:cNvSpPr txBox="1">
            <a:spLocks noChangeArrowheads="1"/>
          </p:cNvSpPr>
          <p:nvPr/>
        </p:nvSpPr>
        <p:spPr bwMode="auto">
          <a:xfrm>
            <a:off x="7925370" y="6262546"/>
            <a:ext cx="1642996"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a:ea typeface="宋体" pitchFamily="2" charset="-122"/>
              </a:rPr>
              <a:t>Gods</a:t>
            </a:r>
          </a:p>
        </p:txBody>
      </p:sp>
      <p:sp>
        <p:nvSpPr>
          <p:cNvPr id="681999" name="Line 15"/>
          <p:cNvSpPr>
            <a:spLocks noChangeShapeType="1"/>
          </p:cNvSpPr>
          <p:nvPr/>
        </p:nvSpPr>
        <p:spPr bwMode="auto">
          <a:xfrm>
            <a:off x="2031004" y="3383316"/>
            <a:ext cx="4167827" cy="0"/>
          </a:xfrm>
          <a:prstGeom prst="line">
            <a:avLst/>
          </a:prstGeom>
          <a:noFill/>
          <a:ln w="5715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2000" name="Line 16"/>
          <p:cNvSpPr>
            <a:spLocks noChangeShapeType="1"/>
          </p:cNvSpPr>
          <p:nvPr/>
        </p:nvSpPr>
        <p:spPr bwMode="auto">
          <a:xfrm>
            <a:off x="7685881" y="3383316"/>
            <a:ext cx="759306" cy="0"/>
          </a:xfrm>
          <a:prstGeom prst="line">
            <a:avLst/>
          </a:prstGeom>
          <a:noFill/>
          <a:ln w="5715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2002" name="Text Box 18"/>
          <p:cNvSpPr txBox="1">
            <a:spLocks noChangeArrowheads="1"/>
          </p:cNvSpPr>
          <p:nvPr/>
        </p:nvSpPr>
        <p:spPr bwMode="auto">
          <a:xfrm>
            <a:off x="4161662" y="1764407"/>
            <a:ext cx="6484731" cy="751655"/>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nb-NO" altLang="zh-CN" b="1" dirty="0">
                <a:ea typeface="宋体" pitchFamily="2" charset="-122"/>
              </a:rPr>
              <a:t>Mer eller mindre alle brytere kan kontrolleres ved hjelp av Måle/Er verdier i tilknyttede styreenheter.</a:t>
            </a:r>
            <a:endParaRPr lang="de-DE" altLang="zh-CN" b="1" dirty="0">
              <a:ea typeface="宋体" pitchFamily="2" charset="-122"/>
            </a:endParaRPr>
          </a:p>
        </p:txBody>
      </p:sp>
      <p:sp>
        <p:nvSpPr>
          <p:cNvPr id="682004" name="Text Box 20"/>
          <p:cNvSpPr txBox="1">
            <a:spLocks noChangeArrowheads="1"/>
          </p:cNvSpPr>
          <p:nvPr/>
        </p:nvSpPr>
        <p:spPr bwMode="auto">
          <a:xfrm>
            <a:off x="32119" y="2208475"/>
            <a:ext cx="227420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dirty="0" err="1" smtClean="0">
                <a:ea typeface="宋体" pitchFamily="2" charset="-122"/>
              </a:rPr>
              <a:t>Styreenhet</a:t>
            </a:r>
            <a:r>
              <a:rPr lang="de-DE" altLang="zh-CN" sz="1800" b="1" dirty="0" smtClean="0">
                <a:ea typeface="宋体" pitchFamily="2" charset="-122"/>
              </a:rPr>
              <a:t> i </a:t>
            </a:r>
            <a:r>
              <a:rPr lang="de-DE" altLang="zh-CN" sz="1800" b="1" dirty="0" err="1" smtClean="0">
                <a:ea typeface="宋体" pitchFamily="2" charset="-122"/>
              </a:rPr>
              <a:t>dør</a:t>
            </a:r>
            <a:endParaRPr lang="de-DE" altLang="zh-CN" sz="1800" b="1" dirty="0">
              <a:ea typeface="宋体" pitchFamily="2" charset="-122"/>
            </a:endParaRPr>
          </a:p>
        </p:txBody>
      </p:sp>
      <p:sp>
        <p:nvSpPr>
          <p:cNvPr id="682005" name="Text Box 21"/>
          <p:cNvSpPr txBox="1">
            <a:spLocks noChangeArrowheads="1"/>
          </p:cNvSpPr>
          <p:nvPr/>
        </p:nvSpPr>
        <p:spPr bwMode="auto">
          <a:xfrm>
            <a:off x="1852780" y="4079932"/>
            <a:ext cx="2820014"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dirty="0" err="1" smtClean="0">
                <a:ea typeface="宋体" pitchFamily="2" charset="-122"/>
              </a:rPr>
              <a:t>Bryterpanel</a:t>
            </a:r>
            <a:r>
              <a:rPr lang="de-DE" altLang="zh-CN" sz="1800" b="1" dirty="0" smtClean="0">
                <a:ea typeface="宋体" pitchFamily="2" charset="-122"/>
              </a:rPr>
              <a:t> </a:t>
            </a:r>
            <a:r>
              <a:rPr lang="de-DE" altLang="zh-CN" sz="1800" b="1" dirty="0" err="1" smtClean="0">
                <a:ea typeface="宋体" pitchFamily="2" charset="-122"/>
              </a:rPr>
              <a:t>førerdør</a:t>
            </a:r>
            <a:endParaRPr lang="de-DE" altLang="zh-CN" sz="1800" b="1" dirty="0">
              <a:ea typeface="宋体" pitchFamily="2" charset="-122"/>
            </a:endParaRPr>
          </a:p>
        </p:txBody>
      </p:sp>
      <p:sp>
        <p:nvSpPr>
          <p:cNvPr id="682006" name="Text Box 22"/>
          <p:cNvSpPr txBox="1">
            <a:spLocks noChangeArrowheads="1"/>
          </p:cNvSpPr>
          <p:nvPr/>
        </p:nvSpPr>
        <p:spPr bwMode="auto">
          <a:xfrm>
            <a:off x="8461895" y="4058929"/>
            <a:ext cx="1938179"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dirty="0" smtClean="0">
                <a:ea typeface="宋体" pitchFamily="2" charset="-122"/>
              </a:rPr>
              <a:t>Diagnosetester</a:t>
            </a:r>
            <a:endParaRPr lang="de-DE" altLang="zh-CN" sz="1800" b="1" dirty="0">
              <a:ea typeface="宋体" pitchFamily="2" charset="-122"/>
            </a:endParaRPr>
          </a:p>
        </p:txBody>
      </p:sp>
      <p:sp>
        <p:nvSpPr>
          <p:cNvPr id="682007" name="Text Box 23"/>
          <p:cNvSpPr txBox="1">
            <a:spLocks noChangeArrowheads="1"/>
          </p:cNvSpPr>
          <p:nvPr/>
        </p:nvSpPr>
        <p:spPr bwMode="auto">
          <a:xfrm>
            <a:off x="3703705" y="3444575"/>
            <a:ext cx="1011788"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spcBef>
                <a:spcPct val="50000"/>
              </a:spcBef>
            </a:pPr>
            <a:r>
              <a:rPr lang="de-DE" altLang="zh-CN" sz="1800" b="1">
                <a:ea typeface="宋体" pitchFamily="2" charset="-122"/>
              </a:rPr>
              <a:t>CAN</a:t>
            </a:r>
          </a:p>
        </p:txBody>
      </p:sp>
      <p:pic>
        <p:nvPicPr>
          <p:cNvPr id="792578" name="Picture 2" descr="C:\Users\larsko\Pictures\Utropste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2786" y="1510065"/>
            <a:ext cx="585702" cy="82001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larsko\Pictures\Dørstyreenhe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568"/>
          <a:stretch/>
        </p:blipFill>
        <p:spPr bwMode="auto">
          <a:xfrm>
            <a:off x="14780" y="2590799"/>
            <a:ext cx="2016224" cy="13674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larsko\Pictures\Sco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6868" y="3211204"/>
            <a:ext cx="12192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99079"/>
      </p:ext>
    </p:extLst>
  </p:cSld>
  <p:clrMapOvr>
    <a:masterClrMapping/>
  </p:clrMapOvr>
  <p:transition>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Prinsipp</a:t>
            </a:r>
            <a:r>
              <a:rPr lang="de-DE" altLang="zh-CN" dirty="0" smtClean="0">
                <a:ea typeface="宋体" pitchFamily="2" charset="-122"/>
              </a:rPr>
              <a:t>)</a:t>
            </a:r>
            <a:endParaRPr lang="de-DE" altLang="zh-CN" dirty="0">
              <a:ea typeface="宋体" pitchFamily="2" charset="-122"/>
            </a:endParaRPr>
          </a:p>
        </p:txBody>
      </p:sp>
      <p:sp>
        <p:nvSpPr>
          <p:cNvPr id="684118" name="Freeform 86"/>
          <p:cNvSpPr>
            <a:spLocks/>
          </p:cNvSpPr>
          <p:nvPr/>
        </p:nvSpPr>
        <p:spPr bwMode="auto">
          <a:xfrm>
            <a:off x="1759956" y="4857062"/>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4119" name="Text Box 87"/>
          <p:cNvSpPr txBox="1">
            <a:spLocks noChangeArrowheads="1"/>
          </p:cNvSpPr>
          <p:nvPr/>
        </p:nvSpPr>
        <p:spPr bwMode="auto">
          <a:xfrm>
            <a:off x="3065071" y="4699536"/>
            <a:ext cx="223150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a:ea typeface="宋体" pitchFamily="2" charset="-122"/>
              </a:rPr>
              <a:t>12 V = H-nivå</a:t>
            </a:r>
          </a:p>
        </p:txBody>
      </p:sp>
      <p:sp>
        <p:nvSpPr>
          <p:cNvPr id="684120" name="Text Box 88"/>
          <p:cNvSpPr txBox="1">
            <a:spLocks noChangeArrowheads="1"/>
          </p:cNvSpPr>
          <p:nvPr/>
        </p:nvSpPr>
        <p:spPr bwMode="auto">
          <a:xfrm>
            <a:off x="3200595" y="5235125"/>
            <a:ext cx="212011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dirty="0">
                <a:ea typeface="宋体" pitchFamily="2" charset="-122"/>
              </a:rPr>
              <a:t>0 V = </a:t>
            </a:r>
            <a:r>
              <a:rPr lang="de-DE" altLang="zh-CN" sz="1800" b="1" dirty="0" smtClean="0">
                <a:ea typeface="宋体" pitchFamily="2" charset="-122"/>
              </a:rPr>
              <a:t>L-</a:t>
            </a:r>
            <a:r>
              <a:rPr lang="de-DE" altLang="zh-CN" sz="1800" b="1" dirty="0" err="1" smtClean="0">
                <a:ea typeface="宋体" pitchFamily="2" charset="-122"/>
              </a:rPr>
              <a:t>nivå</a:t>
            </a:r>
            <a:endParaRPr lang="de-DE" altLang="zh-CN" sz="1800" b="1" dirty="0">
              <a:ea typeface="宋体" pitchFamily="2" charset="-122"/>
            </a:endParaRPr>
          </a:p>
        </p:txBody>
      </p:sp>
      <p:sp>
        <p:nvSpPr>
          <p:cNvPr id="684121" name="Text Box 89"/>
          <p:cNvSpPr txBox="1">
            <a:spLocks noChangeArrowheads="1"/>
          </p:cNvSpPr>
          <p:nvPr/>
        </p:nvSpPr>
        <p:spPr bwMode="auto">
          <a:xfrm>
            <a:off x="293326" y="4759045"/>
            <a:ext cx="1433213"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800" b="1">
                <a:ea typeface="宋体" pitchFamily="2" charset="-122"/>
              </a:rPr>
              <a:t>Eksempel:</a:t>
            </a:r>
          </a:p>
        </p:txBody>
      </p:sp>
      <p:sp>
        <p:nvSpPr>
          <p:cNvPr id="2" name="TekstSylinder 1"/>
          <p:cNvSpPr txBox="1"/>
          <p:nvPr/>
        </p:nvSpPr>
        <p:spPr>
          <a:xfrm>
            <a:off x="5761162" y="1339560"/>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8020029" y="1994801"/>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177090" y="1577584"/>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199377" y="2994062"/>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219393" y="4051300"/>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183757" y="2066239"/>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298057" y="1816298"/>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a:stCxn id="183" idx="0"/>
            <a:endCxn id="185" idx="2"/>
          </p:cNvCxnSpPr>
          <p:nvPr/>
        </p:nvCxnSpPr>
        <p:spPr>
          <a:xfrm flipH="1" flipV="1">
            <a:off x="6298057" y="2523439"/>
            <a:ext cx="15620" cy="470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21808" y="3222662"/>
            <a:ext cx="0" cy="82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199377" y="4641038"/>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5405055" y="6306609"/>
            <a:ext cx="35801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Ellipse 199"/>
          <p:cNvSpPr/>
          <p:nvPr/>
        </p:nvSpPr>
        <p:spPr>
          <a:xfrm flipV="1">
            <a:off x="6225654" y="5868863"/>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1" name="Rett linje 200"/>
          <p:cNvCxnSpPr>
            <a:stCxn id="200" idx="0"/>
          </p:cNvCxnSpPr>
          <p:nvPr/>
        </p:nvCxnSpPr>
        <p:spPr>
          <a:xfrm>
            <a:off x="6362241" y="608488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a:off x="9023329" y="6098860"/>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8190" y="4433199"/>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451830" y="4822542"/>
            <a:ext cx="1038060"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8069242" y="4699536"/>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624798" y="4928136"/>
            <a:ext cx="4968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0" idx="6"/>
          </p:cNvCxnSpPr>
          <p:nvPr/>
        </p:nvCxnSpPr>
        <p:spPr>
          <a:xfrm flipH="1">
            <a:off x="6472551" y="4721557"/>
            <a:ext cx="1598178" cy="274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624798" y="4950207"/>
            <a:ext cx="26158" cy="1350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p:nvPr/>
        </p:nvCxnSpPr>
        <p:spPr>
          <a:xfrm flipV="1">
            <a:off x="6447993" y="3124694"/>
            <a:ext cx="1527921" cy="714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Rett linje 65"/>
          <p:cNvCxnSpPr/>
          <p:nvPr/>
        </p:nvCxnSpPr>
        <p:spPr>
          <a:xfrm>
            <a:off x="6333693" y="4279900"/>
            <a:ext cx="0" cy="3926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Rett pil 78"/>
          <p:cNvCxnSpPr/>
          <p:nvPr/>
        </p:nvCxnSpPr>
        <p:spPr>
          <a:xfrm flipH="1">
            <a:off x="6498828" y="1691884"/>
            <a:ext cx="63252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Pluss 79"/>
          <p:cNvSpPr/>
          <p:nvPr/>
        </p:nvSpPr>
        <p:spPr>
          <a:xfrm>
            <a:off x="7211051" y="1577584"/>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2" name="Rett linje 81"/>
          <p:cNvCxnSpPr/>
          <p:nvPr/>
        </p:nvCxnSpPr>
        <p:spPr>
          <a:xfrm flipV="1">
            <a:off x="6354912" y="5629547"/>
            <a:ext cx="0" cy="221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032" name="Rett linje 684031"/>
          <p:cNvCxnSpPr/>
          <p:nvPr/>
        </p:nvCxnSpPr>
        <p:spPr>
          <a:xfrm flipV="1">
            <a:off x="6335964" y="5237541"/>
            <a:ext cx="402316" cy="3799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a:stCxn id="10" idx="0"/>
          </p:cNvCxnSpPr>
          <p:nvPr/>
        </p:nvCxnSpPr>
        <p:spPr>
          <a:xfrm>
            <a:off x="6335964" y="4857062"/>
            <a:ext cx="0" cy="190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kstSylinder 206"/>
          <p:cNvSpPr txBox="1"/>
          <p:nvPr/>
        </p:nvSpPr>
        <p:spPr>
          <a:xfrm>
            <a:off x="886602" y="1235861"/>
            <a:ext cx="4104456" cy="3323987"/>
          </a:xfrm>
          <a:prstGeom prst="rect">
            <a:avLst/>
          </a:prstGeom>
          <a:noFill/>
        </p:spPr>
        <p:txBody>
          <a:bodyPr wrap="square" rtlCol="0">
            <a:spAutoFit/>
          </a:bodyPr>
          <a:lstStyle/>
          <a:p>
            <a:r>
              <a:rPr lang="nb-NO" dirty="0" smtClean="0"/>
              <a:t>En spenning blir sendt ut fra styreenheten før motstanden. Det spenningspotensiale blir overvåket av «Grønn» pil, mot styreenhetens hjerne.</a:t>
            </a:r>
          </a:p>
          <a:p>
            <a:r>
              <a:rPr lang="nb-NO" dirty="0" smtClean="0"/>
              <a:t>Når bryter lukker kretsen, så vil spenningspotensiale endres. Det</a:t>
            </a:r>
          </a:p>
          <a:p>
            <a:r>
              <a:rPr lang="nb-NO" dirty="0" smtClean="0"/>
              <a:t>Endrer spenningen, og det blir</a:t>
            </a:r>
          </a:p>
          <a:p>
            <a:r>
              <a:rPr lang="nb-NO" dirty="0" smtClean="0"/>
              <a:t>av styreenheten tolket som endring i bryterposisjon.</a:t>
            </a:r>
            <a:endParaRPr lang="nb-NO" dirty="0"/>
          </a:p>
        </p:txBody>
      </p: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sp>
        <p:nvSpPr>
          <p:cNvPr id="208" name="TekstSylinder 207"/>
          <p:cNvSpPr txBox="1"/>
          <p:nvPr/>
        </p:nvSpPr>
        <p:spPr>
          <a:xfrm>
            <a:off x="378148" y="5715555"/>
            <a:ext cx="4168064" cy="738664"/>
          </a:xfrm>
          <a:prstGeom prst="rect">
            <a:avLst/>
          </a:prstGeom>
          <a:noFill/>
        </p:spPr>
        <p:txBody>
          <a:bodyPr wrap="none" rtlCol="0">
            <a:spAutoFit/>
          </a:bodyPr>
          <a:lstStyle/>
          <a:p>
            <a:r>
              <a:rPr lang="nb-NO" dirty="0" smtClean="0"/>
              <a:t>Vi kan også ha «faste spenninger</a:t>
            </a:r>
          </a:p>
          <a:p>
            <a:r>
              <a:rPr lang="nb-NO" dirty="0" smtClean="0"/>
              <a:t>På 5 og 12V.</a:t>
            </a:r>
            <a:endParaRPr lang="nb-NO" dirty="0"/>
          </a:p>
        </p:txBody>
      </p:sp>
      <p:sp>
        <p:nvSpPr>
          <p:cNvPr id="83" name="Freeform 86"/>
          <p:cNvSpPr>
            <a:spLocks/>
          </p:cNvSpPr>
          <p:nvPr/>
        </p:nvSpPr>
        <p:spPr bwMode="auto">
          <a:xfrm>
            <a:off x="7739947" y="1524724"/>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Tree>
    <p:extLst>
      <p:ext uri="{BB962C8B-B14F-4D97-AF65-F5344CB8AC3E}">
        <p14:creationId xmlns:p14="http://schemas.microsoft.com/office/powerpoint/2010/main" val="4234028080"/>
      </p:ext>
    </p:extLst>
  </p:cSld>
  <p:clrMapOvr>
    <a:masterClrMapping/>
  </p:clrMapOvr>
  <p:transition>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Bryter</a:t>
            </a:r>
            <a:r>
              <a:rPr lang="de-DE" altLang="zh-CN" dirty="0" smtClean="0">
                <a:ea typeface="宋体" pitchFamily="2" charset="-122"/>
              </a:rPr>
              <a:t>/</a:t>
            </a:r>
            <a:r>
              <a:rPr lang="de-DE" altLang="zh-CN" dirty="0" err="1" smtClean="0">
                <a:ea typeface="宋体" pitchFamily="2" charset="-122"/>
              </a:rPr>
              <a:t>godsfeil</a:t>
            </a:r>
            <a:r>
              <a:rPr lang="de-DE" altLang="zh-CN" dirty="0" smtClean="0">
                <a:ea typeface="宋体" pitchFamily="2" charset="-122"/>
              </a:rPr>
              <a:t>)</a:t>
            </a:r>
            <a:endParaRPr lang="de-DE" altLang="zh-CN" dirty="0">
              <a:ea typeface="宋体" pitchFamily="2" charset="-122"/>
            </a:endParaRPr>
          </a:p>
        </p:txBody>
      </p:sp>
      <p:sp>
        <p:nvSpPr>
          <p:cNvPr id="684118" name="Freeform 86"/>
          <p:cNvSpPr>
            <a:spLocks/>
          </p:cNvSpPr>
          <p:nvPr/>
        </p:nvSpPr>
        <p:spPr bwMode="auto">
          <a:xfrm>
            <a:off x="1759956" y="4857062"/>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684119" name="Text Box 87"/>
          <p:cNvSpPr txBox="1">
            <a:spLocks noChangeArrowheads="1"/>
          </p:cNvSpPr>
          <p:nvPr/>
        </p:nvSpPr>
        <p:spPr bwMode="auto">
          <a:xfrm>
            <a:off x="3065071" y="4699536"/>
            <a:ext cx="223150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a:ea typeface="宋体" pitchFamily="2" charset="-122"/>
              </a:rPr>
              <a:t>12 V = H-nivå</a:t>
            </a:r>
          </a:p>
        </p:txBody>
      </p:sp>
      <p:sp>
        <p:nvSpPr>
          <p:cNvPr id="684120" name="Text Box 88"/>
          <p:cNvSpPr txBox="1">
            <a:spLocks noChangeArrowheads="1"/>
          </p:cNvSpPr>
          <p:nvPr/>
        </p:nvSpPr>
        <p:spPr bwMode="auto">
          <a:xfrm>
            <a:off x="3200595" y="5235125"/>
            <a:ext cx="2120115"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l">
              <a:spcBef>
                <a:spcPct val="50000"/>
              </a:spcBef>
            </a:pPr>
            <a:r>
              <a:rPr lang="de-DE" altLang="zh-CN" sz="1800" b="1" dirty="0">
                <a:ea typeface="宋体" pitchFamily="2" charset="-122"/>
              </a:rPr>
              <a:t>0 V = </a:t>
            </a:r>
            <a:r>
              <a:rPr lang="de-DE" altLang="zh-CN" sz="1800" b="1" dirty="0" smtClean="0">
                <a:ea typeface="宋体" pitchFamily="2" charset="-122"/>
              </a:rPr>
              <a:t>L-</a:t>
            </a:r>
            <a:r>
              <a:rPr lang="de-DE" altLang="zh-CN" sz="1800" b="1" dirty="0" err="1" smtClean="0">
                <a:ea typeface="宋体" pitchFamily="2" charset="-122"/>
              </a:rPr>
              <a:t>nivå</a:t>
            </a:r>
            <a:endParaRPr lang="de-DE" altLang="zh-CN" sz="1800" b="1" dirty="0">
              <a:ea typeface="宋体" pitchFamily="2" charset="-122"/>
            </a:endParaRPr>
          </a:p>
        </p:txBody>
      </p:sp>
      <p:sp>
        <p:nvSpPr>
          <p:cNvPr id="684121" name="Text Box 89"/>
          <p:cNvSpPr txBox="1">
            <a:spLocks noChangeArrowheads="1"/>
          </p:cNvSpPr>
          <p:nvPr/>
        </p:nvSpPr>
        <p:spPr bwMode="auto">
          <a:xfrm>
            <a:off x="293326" y="4759045"/>
            <a:ext cx="1433213" cy="382324"/>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pPr algn="r">
              <a:spcBef>
                <a:spcPct val="50000"/>
              </a:spcBef>
            </a:pPr>
            <a:r>
              <a:rPr lang="de-DE" altLang="zh-CN" sz="1800" b="1">
                <a:ea typeface="宋体" pitchFamily="2" charset="-122"/>
              </a:rPr>
              <a:t>Eksempel:</a:t>
            </a:r>
          </a:p>
        </p:txBody>
      </p:sp>
      <p:sp>
        <p:nvSpPr>
          <p:cNvPr id="2" name="TekstSylinder 1"/>
          <p:cNvSpPr txBox="1"/>
          <p:nvPr/>
        </p:nvSpPr>
        <p:spPr>
          <a:xfrm>
            <a:off x="5652435" y="2268464"/>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7897584" y="3073948"/>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138788" y="2751178"/>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138788" y="3954503"/>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138788" y="5046198"/>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138788" y="3243646"/>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a:endCxn id="185" idx="0"/>
          </p:cNvCxnSpPr>
          <p:nvPr/>
        </p:nvCxnSpPr>
        <p:spPr>
          <a:xfrm>
            <a:off x="6253088" y="2979778"/>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a:stCxn id="183" idx="0"/>
            <a:endCxn id="185" idx="2"/>
          </p:cNvCxnSpPr>
          <p:nvPr/>
        </p:nvCxnSpPr>
        <p:spPr>
          <a:xfrm flipV="1">
            <a:off x="6253088" y="3700846"/>
            <a:ext cx="0" cy="253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a:endCxn id="184" idx="0"/>
          </p:cNvCxnSpPr>
          <p:nvPr/>
        </p:nvCxnSpPr>
        <p:spPr>
          <a:xfrm>
            <a:off x="6253088" y="4216913"/>
            <a:ext cx="0" cy="82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129344" y="5403847"/>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5320710" y="6804967"/>
            <a:ext cx="35801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Ellipse 199"/>
          <p:cNvSpPr/>
          <p:nvPr/>
        </p:nvSpPr>
        <p:spPr>
          <a:xfrm flipV="1">
            <a:off x="6146795" y="6275229"/>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kstSylinder 16"/>
          <p:cNvSpPr txBox="1"/>
          <p:nvPr/>
        </p:nvSpPr>
        <p:spPr>
          <a:xfrm>
            <a:off x="9015718" y="6454219"/>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0034" y="5427504"/>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534583" y="5820825"/>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8010140" y="5758695"/>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650956" y="5987295"/>
            <a:ext cx="4066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6389184" y="5758695"/>
            <a:ext cx="1620956" cy="588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650956" y="6001289"/>
            <a:ext cx="12098" cy="8036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a:endCxn id="170" idx="0"/>
          </p:cNvCxnSpPr>
          <p:nvPr/>
        </p:nvCxnSpPr>
        <p:spPr>
          <a:xfrm flipV="1">
            <a:off x="6367388" y="4061660"/>
            <a:ext cx="1527921" cy="714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Rett linje 65"/>
          <p:cNvCxnSpPr/>
          <p:nvPr/>
        </p:nvCxnSpPr>
        <p:spPr>
          <a:xfrm flipH="1">
            <a:off x="6253089" y="5285552"/>
            <a:ext cx="6420" cy="14195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Rett pil 78"/>
          <p:cNvCxnSpPr/>
          <p:nvPr/>
        </p:nvCxnSpPr>
        <p:spPr>
          <a:xfrm flipH="1">
            <a:off x="6498828" y="2865478"/>
            <a:ext cx="63252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Pluss 79"/>
          <p:cNvSpPr/>
          <p:nvPr/>
        </p:nvSpPr>
        <p:spPr>
          <a:xfrm>
            <a:off x="7249307" y="2657008"/>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684032" name="Rett linje 684031"/>
          <p:cNvCxnSpPr/>
          <p:nvPr/>
        </p:nvCxnSpPr>
        <p:spPr>
          <a:xfrm flipV="1">
            <a:off x="6293666" y="5872995"/>
            <a:ext cx="349178" cy="380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a:stCxn id="10" idx="0"/>
          </p:cNvCxnSpPr>
          <p:nvPr/>
        </p:nvCxnSpPr>
        <p:spPr>
          <a:xfrm>
            <a:off x="6265931" y="5619871"/>
            <a:ext cx="0" cy="190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kstSylinder 206"/>
          <p:cNvSpPr txBox="1"/>
          <p:nvPr/>
        </p:nvSpPr>
        <p:spPr>
          <a:xfrm>
            <a:off x="886602" y="1235861"/>
            <a:ext cx="4104456" cy="1938992"/>
          </a:xfrm>
          <a:prstGeom prst="rect">
            <a:avLst/>
          </a:prstGeom>
          <a:noFill/>
        </p:spPr>
        <p:txBody>
          <a:bodyPr wrap="square" rtlCol="0">
            <a:spAutoFit/>
          </a:bodyPr>
          <a:lstStyle/>
          <a:p>
            <a:pPr>
              <a:spcBef>
                <a:spcPct val="50000"/>
              </a:spcBef>
            </a:pPr>
            <a:r>
              <a:rPr lang="de-DE" altLang="zh-CN" sz="2000" dirty="0">
                <a:ea typeface="宋体" pitchFamily="2" charset="-122"/>
              </a:rPr>
              <a:t>Man </a:t>
            </a:r>
            <a:r>
              <a:rPr lang="de-DE" altLang="zh-CN" sz="2000" dirty="0" err="1">
                <a:ea typeface="宋体" pitchFamily="2" charset="-122"/>
              </a:rPr>
              <a:t>kan</a:t>
            </a:r>
            <a:r>
              <a:rPr lang="de-DE" altLang="zh-CN" sz="2000" dirty="0">
                <a:ea typeface="宋体" pitchFamily="2" charset="-122"/>
              </a:rPr>
              <a:t> </a:t>
            </a:r>
            <a:r>
              <a:rPr lang="de-DE" altLang="zh-CN" sz="2000" dirty="0" err="1">
                <a:ea typeface="宋体" pitchFamily="2" charset="-122"/>
              </a:rPr>
              <a:t>kontrollere</a:t>
            </a:r>
            <a:r>
              <a:rPr lang="de-DE" altLang="zh-CN" sz="2000" dirty="0">
                <a:ea typeface="宋体" pitchFamily="2" charset="-122"/>
              </a:rPr>
              <a:t> en </a:t>
            </a:r>
            <a:r>
              <a:rPr lang="de-DE" altLang="zh-CN" sz="2000" dirty="0" err="1">
                <a:ea typeface="宋体" pitchFamily="2" charset="-122"/>
              </a:rPr>
              <a:t>bryter</a:t>
            </a:r>
            <a:r>
              <a:rPr lang="de-DE" altLang="zh-CN" sz="2000" dirty="0">
                <a:ea typeface="宋体" pitchFamily="2" charset="-122"/>
              </a:rPr>
              <a:t> </a:t>
            </a:r>
            <a:r>
              <a:rPr lang="de-DE" altLang="zh-CN" sz="2000" dirty="0" err="1">
                <a:ea typeface="宋体" pitchFamily="2" charset="-122"/>
              </a:rPr>
              <a:t>ved</a:t>
            </a:r>
            <a:r>
              <a:rPr lang="de-DE" altLang="zh-CN" sz="2000" dirty="0">
                <a:ea typeface="宋体" pitchFamily="2" charset="-122"/>
              </a:rPr>
              <a:t> å </a:t>
            </a:r>
            <a:r>
              <a:rPr lang="de-DE" altLang="zh-CN" sz="2000" dirty="0" err="1">
                <a:ea typeface="宋体" pitchFamily="2" charset="-122"/>
              </a:rPr>
              <a:t>koble</a:t>
            </a:r>
            <a:r>
              <a:rPr lang="de-DE" altLang="zh-CN" sz="2000" dirty="0">
                <a:ea typeface="宋体" pitchFamily="2" charset="-122"/>
              </a:rPr>
              <a:t> </a:t>
            </a:r>
            <a:r>
              <a:rPr lang="de-DE" altLang="zh-CN" sz="2000" dirty="0" err="1">
                <a:ea typeface="宋体" pitchFamily="2" charset="-122"/>
              </a:rPr>
              <a:t>fra</a:t>
            </a:r>
            <a:r>
              <a:rPr lang="de-DE" altLang="zh-CN" sz="2000" dirty="0">
                <a:ea typeface="宋体" pitchFamily="2" charset="-122"/>
              </a:rPr>
              <a:t> </a:t>
            </a:r>
            <a:r>
              <a:rPr lang="de-DE" altLang="zh-CN" sz="2000" dirty="0" err="1">
                <a:ea typeface="宋体" pitchFamily="2" charset="-122"/>
              </a:rPr>
              <a:t>på</a:t>
            </a:r>
            <a:r>
              <a:rPr lang="de-DE" altLang="zh-CN" sz="2000" dirty="0">
                <a:ea typeface="宋体" pitchFamily="2" charset="-122"/>
              </a:rPr>
              <a:t> </a:t>
            </a:r>
            <a:r>
              <a:rPr lang="de-DE" altLang="zh-CN" sz="2000" dirty="0" err="1">
                <a:ea typeface="宋体" pitchFamily="2" charset="-122"/>
              </a:rPr>
              <a:t>godssiden</a:t>
            </a:r>
            <a:r>
              <a:rPr lang="de-DE" altLang="zh-CN" sz="2000" dirty="0">
                <a:ea typeface="宋体" pitchFamily="2" charset="-122"/>
              </a:rPr>
              <a:t>, </a:t>
            </a:r>
            <a:r>
              <a:rPr lang="de-DE" altLang="zh-CN" sz="2000" dirty="0" err="1">
                <a:ea typeface="宋体" pitchFamily="2" charset="-122"/>
              </a:rPr>
              <a:t>for</a:t>
            </a:r>
            <a:r>
              <a:rPr lang="de-DE" altLang="zh-CN" sz="2000" dirty="0">
                <a:ea typeface="宋体" pitchFamily="2" charset="-122"/>
              </a:rPr>
              <a:t> </a:t>
            </a:r>
            <a:r>
              <a:rPr lang="de-DE" altLang="zh-CN" sz="2000" dirty="0" err="1">
                <a:ea typeface="宋体" pitchFamily="2" charset="-122"/>
              </a:rPr>
              <a:t>så</a:t>
            </a:r>
            <a:r>
              <a:rPr lang="de-DE" altLang="zh-CN" sz="2000" dirty="0">
                <a:ea typeface="宋体" pitchFamily="2" charset="-122"/>
              </a:rPr>
              <a:t> å </a:t>
            </a:r>
            <a:r>
              <a:rPr lang="de-DE" altLang="zh-CN" sz="2000" dirty="0" err="1">
                <a:ea typeface="宋体" pitchFamily="2" charset="-122"/>
              </a:rPr>
              <a:t>måle</a:t>
            </a:r>
            <a:r>
              <a:rPr lang="de-DE" altLang="zh-CN" sz="2000" dirty="0">
                <a:ea typeface="宋体" pitchFamily="2" charset="-122"/>
              </a:rPr>
              <a:t> </a:t>
            </a:r>
            <a:r>
              <a:rPr lang="de-DE" altLang="zh-CN" sz="2000" dirty="0" err="1">
                <a:ea typeface="宋体" pitchFamily="2" charset="-122"/>
              </a:rPr>
              <a:t>på</a:t>
            </a:r>
            <a:r>
              <a:rPr lang="de-DE" altLang="zh-CN" sz="2000" dirty="0">
                <a:ea typeface="宋体" pitchFamily="2" charset="-122"/>
              </a:rPr>
              <a:t> </a:t>
            </a:r>
            <a:r>
              <a:rPr lang="de-DE" altLang="zh-CN" sz="2000" dirty="0" err="1">
                <a:ea typeface="宋体" pitchFamily="2" charset="-122"/>
              </a:rPr>
              <a:t>vist</a:t>
            </a:r>
            <a:r>
              <a:rPr lang="de-DE" altLang="zh-CN" sz="2000" dirty="0">
                <a:ea typeface="宋体" pitchFamily="2" charset="-122"/>
              </a:rPr>
              <a:t> punkt i bildet. </a:t>
            </a:r>
            <a:r>
              <a:rPr lang="de-DE" altLang="zh-CN" sz="2000" dirty="0" err="1">
                <a:ea typeface="宋体" pitchFamily="2" charset="-122"/>
              </a:rPr>
              <a:t>Siden</a:t>
            </a:r>
            <a:r>
              <a:rPr lang="de-DE" altLang="zh-CN" sz="2000" dirty="0">
                <a:ea typeface="宋体" pitchFamily="2" charset="-122"/>
              </a:rPr>
              <a:t> </a:t>
            </a:r>
            <a:r>
              <a:rPr lang="de-DE" altLang="zh-CN" sz="2000" dirty="0" err="1">
                <a:ea typeface="宋体" pitchFamily="2" charset="-122"/>
              </a:rPr>
              <a:t>enkelte</a:t>
            </a:r>
            <a:r>
              <a:rPr lang="de-DE" altLang="zh-CN" sz="2000" dirty="0">
                <a:ea typeface="宋体" pitchFamily="2" charset="-122"/>
              </a:rPr>
              <a:t> </a:t>
            </a:r>
            <a:r>
              <a:rPr lang="de-DE" altLang="zh-CN" sz="2000" dirty="0" err="1">
                <a:ea typeface="宋体" pitchFamily="2" charset="-122"/>
              </a:rPr>
              <a:t>brytere</a:t>
            </a:r>
            <a:r>
              <a:rPr lang="de-DE" altLang="zh-CN" sz="2000" dirty="0">
                <a:ea typeface="宋体" pitchFamily="2" charset="-122"/>
              </a:rPr>
              <a:t> er </a:t>
            </a:r>
            <a:r>
              <a:rPr lang="de-DE" altLang="zh-CN" sz="2000" dirty="0" err="1">
                <a:ea typeface="宋体" pitchFamily="2" charset="-122"/>
              </a:rPr>
              <a:t>mye</a:t>
            </a:r>
            <a:r>
              <a:rPr lang="de-DE" altLang="zh-CN" sz="2000" dirty="0">
                <a:ea typeface="宋体" pitchFamily="2" charset="-122"/>
              </a:rPr>
              <a:t> </a:t>
            </a:r>
            <a:r>
              <a:rPr lang="de-DE" altLang="zh-CN" sz="2000" dirty="0" err="1">
                <a:ea typeface="宋体" pitchFamily="2" charset="-122"/>
              </a:rPr>
              <a:t>brukt</a:t>
            </a:r>
            <a:r>
              <a:rPr lang="de-DE" altLang="zh-CN" sz="2000" dirty="0">
                <a:ea typeface="宋体" pitchFamily="2" charset="-122"/>
              </a:rPr>
              <a:t>, </a:t>
            </a:r>
            <a:r>
              <a:rPr lang="de-DE" altLang="zh-CN" sz="2000" dirty="0" err="1">
                <a:ea typeface="宋体" pitchFamily="2" charset="-122"/>
              </a:rPr>
              <a:t>og</a:t>
            </a:r>
            <a:r>
              <a:rPr lang="de-DE" altLang="zh-CN" sz="2000" dirty="0">
                <a:ea typeface="宋体" pitchFamily="2" charset="-122"/>
              </a:rPr>
              <a:t> </a:t>
            </a:r>
            <a:r>
              <a:rPr lang="de-DE" altLang="zh-CN" sz="2000" dirty="0" err="1">
                <a:ea typeface="宋体" pitchFamily="2" charset="-122"/>
              </a:rPr>
              <a:t>således</a:t>
            </a:r>
            <a:r>
              <a:rPr lang="de-DE" altLang="zh-CN" sz="2000" dirty="0">
                <a:ea typeface="宋体" pitchFamily="2" charset="-122"/>
              </a:rPr>
              <a:t> </a:t>
            </a:r>
            <a:r>
              <a:rPr lang="de-DE" altLang="zh-CN" sz="2000" dirty="0" err="1">
                <a:ea typeface="宋体" pitchFamily="2" charset="-122"/>
              </a:rPr>
              <a:t>vil</a:t>
            </a:r>
            <a:r>
              <a:rPr lang="de-DE" altLang="zh-CN" sz="2000" dirty="0">
                <a:ea typeface="宋体" pitchFamily="2" charset="-122"/>
              </a:rPr>
              <a:t> </a:t>
            </a:r>
            <a:r>
              <a:rPr lang="de-DE" altLang="zh-CN" sz="2000" dirty="0" err="1">
                <a:ea typeface="宋体" pitchFamily="2" charset="-122"/>
              </a:rPr>
              <a:t>bli</a:t>
            </a:r>
            <a:r>
              <a:rPr lang="de-DE" altLang="zh-CN" sz="2000" dirty="0">
                <a:ea typeface="宋体" pitchFamily="2" charset="-122"/>
              </a:rPr>
              <a:t> </a:t>
            </a:r>
            <a:r>
              <a:rPr lang="de-DE" altLang="zh-CN" sz="2000" dirty="0" err="1">
                <a:ea typeface="宋体" pitchFamily="2" charset="-122"/>
              </a:rPr>
              <a:t>dårlige</a:t>
            </a:r>
            <a:r>
              <a:rPr lang="de-DE" altLang="zh-CN" sz="2000" dirty="0">
                <a:ea typeface="宋体" pitchFamily="2" charset="-122"/>
              </a:rPr>
              <a:t> </a:t>
            </a:r>
            <a:r>
              <a:rPr lang="de-DE" altLang="zh-CN" sz="2000" dirty="0" err="1">
                <a:ea typeface="宋体" pitchFamily="2" charset="-122"/>
              </a:rPr>
              <a:t>med</a:t>
            </a:r>
            <a:r>
              <a:rPr lang="de-DE" altLang="zh-CN" sz="2000" dirty="0">
                <a:ea typeface="宋体" pitchFamily="2" charset="-122"/>
              </a:rPr>
              <a:t> </a:t>
            </a:r>
            <a:r>
              <a:rPr lang="de-DE" altLang="zh-CN" sz="2000" dirty="0" err="1">
                <a:ea typeface="宋体" pitchFamily="2" charset="-122"/>
              </a:rPr>
              <a:t>tiden</a:t>
            </a:r>
            <a:r>
              <a:rPr lang="de-DE" altLang="zh-CN" sz="2000" dirty="0">
                <a:ea typeface="宋体" pitchFamily="2" charset="-122"/>
              </a:rPr>
              <a:t>, </a:t>
            </a:r>
            <a:r>
              <a:rPr lang="de-DE" altLang="zh-CN" sz="2000" dirty="0" err="1">
                <a:ea typeface="宋体" pitchFamily="2" charset="-122"/>
              </a:rPr>
              <a:t>og</a:t>
            </a:r>
            <a:r>
              <a:rPr lang="de-DE" altLang="zh-CN" sz="2000" dirty="0">
                <a:ea typeface="宋体" pitchFamily="2" charset="-122"/>
              </a:rPr>
              <a:t> </a:t>
            </a:r>
            <a:r>
              <a:rPr lang="de-DE" altLang="zh-CN" sz="2000" dirty="0" err="1">
                <a:ea typeface="宋体" pitchFamily="2" charset="-122"/>
              </a:rPr>
              <a:t>skape</a:t>
            </a:r>
            <a:r>
              <a:rPr lang="de-DE" altLang="zh-CN" sz="2000" dirty="0">
                <a:ea typeface="宋体" pitchFamily="2" charset="-122"/>
              </a:rPr>
              <a:t> </a:t>
            </a:r>
            <a:r>
              <a:rPr lang="de-DE" altLang="zh-CN" sz="2000" dirty="0" err="1">
                <a:ea typeface="宋体" pitchFamily="2" charset="-122"/>
              </a:rPr>
              <a:t>ett</a:t>
            </a:r>
            <a:r>
              <a:rPr lang="de-DE" altLang="zh-CN" sz="2000" dirty="0">
                <a:ea typeface="宋体" pitchFamily="2" charset="-122"/>
              </a:rPr>
              <a:t> </a:t>
            </a:r>
            <a:r>
              <a:rPr lang="de-DE" altLang="zh-CN" sz="2000" dirty="0" err="1">
                <a:ea typeface="宋体" pitchFamily="2" charset="-122"/>
              </a:rPr>
              <a:t>spenningsfall</a:t>
            </a:r>
            <a:r>
              <a:rPr lang="de-DE" altLang="zh-CN" sz="2000" dirty="0">
                <a:ea typeface="宋体" pitchFamily="2" charset="-122"/>
              </a:rPr>
              <a:t>.</a:t>
            </a:r>
          </a:p>
        </p:txBody>
      </p: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sp>
        <p:nvSpPr>
          <p:cNvPr id="208" name="TekstSylinder 207"/>
          <p:cNvSpPr txBox="1"/>
          <p:nvPr/>
        </p:nvSpPr>
        <p:spPr>
          <a:xfrm>
            <a:off x="378148" y="5715555"/>
            <a:ext cx="4168064" cy="738664"/>
          </a:xfrm>
          <a:prstGeom prst="rect">
            <a:avLst/>
          </a:prstGeom>
          <a:noFill/>
        </p:spPr>
        <p:txBody>
          <a:bodyPr wrap="none" rtlCol="0">
            <a:spAutoFit/>
          </a:bodyPr>
          <a:lstStyle/>
          <a:p>
            <a:r>
              <a:rPr lang="nb-NO" dirty="0" smtClean="0"/>
              <a:t>Vi kan også ha «faste spenninger</a:t>
            </a:r>
          </a:p>
          <a:p>
            <a:r>
              <a:rPr lang="nb-NO" dirty="0" smtClean="0"/>
              <a:t>På 5 og 12V.</a:t>
            </a:r>
            <a:endParaRPr lang="nb-NO" dirty="0"/>
          </a:p>
        </p:txBody>
      </p:sp>
      <p:sp>
        <p:nvSpPr>
          <p:cNvPr id="3" name="Multipliser 2"/>
          <p:cNvSpPr/>
          <p:nvPr/>
        </p:nvSpPr>
        <p:spPr>
          <a:xfrm>
            <a:off x="6199377" y="6454219"/>
            <a:ext cx="168011" cy="409417"/>
          </a:xfrm>
          <a:prstGeom prst="mathMultiply">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Freeform 86"/>
          <p:cNvSpPr>
            <a:spLocks/>
          </p:cNvSpPr>
          <p:nvPr/>
        </p:nvSpPr>
        <p:spPr bwMode="auto">
          <a:xfrm>
            <a:off x="7712824" y="2536933"/>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Tree>
    <p:extLst>
      <p:ext uri="{BB962C8B-B14F-4D97-AF65-F5344CB8AC3E}">
        <p14:creationId xmlns:p14="http://schemas.microsoft.com/office/powerpoint/2010/main" val="3872425817"/>
      </p:ext>
    </p:extLst>
  </p:cSld>
  <p:clrMapOvr>
    <a:masterClrMapping/>
  </p:clrMapOvr>
  <p:transition>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Ulike</a:t>
            </a:r>
            <a:r>
              <a:rPr lang="de-DE" altLang="zh-CN" dirty="0" smtClean="0">
                <a:ea typeface="宋体" pitchFamily="2" charset="-122"/>
              </a:rPr>
              <a:t> </a:t>
            </a:r>
            <a:r>
              <a:rPr lang="de-DE" altLang="zh-CN" dirty="0" err="1" smtClean="0">
                <a:ea typeface="宋体" pitchFamily="2" charset="-122"/>
              </a:rPr>
              <a:t>nivåer</a:t>
            </a:r>
            <a:r>
              <a:rPr lang="de-DE" altLang="zh-CN" dirty="0" smtClean="0">
                <a:ea typeface="宋体" pitchFamily="2" charset="-122"/>
              </a:rPr>
              <a:t>)</a:t>
            </a:r>
            <a:endParaRPr lang="de-DE" altLang="zh-CN" dirty="0">
              <a:ea typeface="宋体" pitchFamily="2" charset="-122"/>
            </a:endParaRPr>
          </a:p>
        </p:txBody>
      </p:sp>
      <p:sp>
        <p:nvSpPr>
          <p:cNvPr id="2" name="TekstSylinder 1"/>
          <p:cNvSpPr txBox="1"/>
          <p:nvPr/>
        </p:nvSpPr>
        <p:spPr>
          <a:xfrm>
            <a:off x="5770064" y="1287365"/>
            <a:ext cx="4091729"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7789634" y="2055098"/>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046775" y="1548660"/>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023733" y="2755186"/>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023733" y="4046834"/>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046775" y="2072152"/>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157331" y="1803930"/>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a:endCxn id="185" idx="2"/>
          </p:cNvCxnSpPr>
          <p:nvPr/>
        </p:nvCxnSpPr>
        <p:spPr>
          <a:xfrm flipV="1">
            <a:off x="6161075" y="2529352"/>
            <a:ext cx="0" cy="266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a:endCxn id="184" idx="0"/>
          </p:cNvCxnSpPr>
          <p:nvPr/>
        </p:nvCxnSpPr>
        <p:spPr>
          <a:xfrm>
            <a:off x="6138033" y="2964733"/>
            <a:ext cx="0" cy="1082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014801" y="4656046"/>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kstSylinder 16"/>
          <p:cNvSpPr txBox="1"/>
          <p:nvPr/>
        </p:nvSpPr>
        <p:spPr>
          <a:xfrm>
            <a:off x="8683998" y="6063867"/>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4666" y="4427073"/>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505036" y="4742223"/>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7992834" y="4649758"/>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612600" y="4878358"/>
            <a:ext cx="4066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0" idx="5"/>
          </p:cNvCxnSpPr>
          <p:nvPr/>
        </p:nvCxnSpPr>
        <p:spPr>
          <a:xfrm flipH="1">
            <a:off x="6247970" y="4649758"/>
            <a:ext cx="1771288" cy="37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639598" y="4895585"/>
            <a:ext cx="0" cy="1307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a:endCxn id="171" idx="0"/>
          </p:cNvCxnSpPr>
          <p:nvPr/>
        </p:nvCxnSpPr>
        <p:spPr>
          <a:xfrm>
            <a:off x="6252333" y="2869486"/>
            <a:ext cx="1537323" cy="2094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Rett linje 65"/>
          <p:cNvCxnSpPr/>
          <p:nvPr/>
        </p:nvCxnSpPr>
        <p:spPr>
          <a:xfrm>
            <a:off x="6138033" y="4304453"/>
            <a:ext cx="0" cy="3926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Rett pil 78"/>
          <p:cNvCxnSpPr/>
          <p:nvPr/>
        </p:nvCxnSpPr>
        <p:spPr>
          <a:xfrm flipH="1">
            <a:off x="6367388" y="1635049"/>
            <a:ext cx="63252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Pluss 79"/>
          <p:cNvSpPr/>
          <p:nvPr/>
        </p:nvSpPr>
        <p:spPr>
          <a:xfrm>
            <a:off x="7131348" y="1453244"/>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89" name="Rett linje 188"/>
          <p:cNvCxnSpPr/>
          <p:nvPr/>
        </p:nvCxnSpPr>
        <p:spPr>
          <a:xfrm>
            <a:off x="6253088" y="5894200"/>
            <a:ext cx="0" cy="581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478" y="1458874"/>
            <a:ext cx="585702" cy="82001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9"/>
          <p:cNvPicPr>
            <a:picLocks noChangeAspect="1" noChangeArrowheads="1"/>
          </p:cNvPicPr>
          <p:nvPr/>
        </p:nvPicPr>
        <p:blipFill rotWithShape="1">
          <a:blip r:embed="rId5">
            <a:extLst>
              <a:ext uri="{28A0092B-C50C-407E-A947-70E740481C1C}">
                <a14:useLocalDpi xmlns:a14="http://schemas.microsoft.com/office/drawing/2010/main" val="0"/>
              </a:ext>
            </a:extLst>
          </a:blip>
          <a:srcRect l="979" t="11995" r="2892" b="11422"/>
          <a:stretch/>
        </p:blipFill>
        <p:spPr bwMode="auto">
          <a:xfrm>
            <a:off x="3474491" y="5688500"/>
            <a:ext cx="3084375" cy="1041138"/>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Ellipse 90"/>
          <p:cNvSpPr/>
          <p:nvPr/>
        </p:nvSpPr>
        <p:spPr>
          <a:xfrm flipV="1">
            <a:off x="3575956" y="5472476"/>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 name="Rett linje 19"/>
          <p:cNvCxnSpPr>
            <a:stCxn id="91" idx="2"/>
          </p:cNvCxnSpPr>
          <p:nvPr/>
        </p:nvCxnSpPr>
        <p:spPr>
          <a:xfrm flipH="1">
            <a:off x="2617825" y="5580488"/>
            <a:ext cx="9581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200553" y="6209069"/>
            <a:ext cx="1401881" cy="118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1978903" y="6374431"/>
            <a:ext cx="1401881" cy="118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2617825" y="5580488"/>
            <a:ext cx="0" cy="79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Freeform 78"/>
          <p:cNvSpPr>
            <a:spLocks/>
          </p:cNvSpPr>
          <p:nvPr/>
        </p:nvSpPr>
        <p:spPr bwMode="auto">
          <a:xfrm>
            <a:off x="7659456" y="1367237"/>
            <a:ext cx="1008063" cy="504825"/>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107" name="Freeform 84"/>
          <p:cNvSpPr>
            <a:spLocks/>
          </p:cNvSpPr>
          <p:nvPr/>
        </p:nvSpPr>
        <p:spPr bwMode="auto">
          <a:xfrm>
            <a:off x="128705" y="3807948"/>
            <a:ext cx="2270125" cy="1042987"/>
          </a:xfrm>
          <a:custGeom>
            <a:avLst/>
            <a:gdLst>
              <a:gd name="T0" fmla="*/ 0 w 2926"/>
              <a:gd name="T1" fmla="*/ 636 h 636"/>
              <a:gd name="T2" fmla="*/ 0 w 2926"/>
              <a:gd name="T3" fmla="*/ 0 h 636"/>
              <a:gd name="T4" fmla="*/ 159 w 2926"/>
              <a:gd name="T5" fmla="*/ 0 h 636"/>
              <a:gd name="T6" fmla="*/ 159 w 2926"/>
              <a:gd name="T7" fmla="*/ 636 h 636"/>
              <a:gd name="T8" fmla="*/ 613 w 2926"/>
              <a:gd name="T9" fmla="*/ 636 h 636"/>
              <a:gd name="T10" fmla="*/ 613 w 2926"/>
              <a:gd name="T11" fmla="*/ 159 h 636"/>
              <a:gd name="T12" fmla="*/ 771 w 2926"/>
              <a:gd name="T13" fmla="*/ 159 h 636"/>
              <a:gd name="T14" fmla="*/ 771 w 2926"/>
              <a:gd name="T15" fmla="*/ 636 h 636"/>
              <a:gd name="T16" fmla="*/ 1225 w 2926"/>
              <a:gd name="T17" fmla="*/ 636 h 636"/>
              <a:gd name="T18" fmla="*/ 1225 w 2926"/>
              <a:gd name="T19" fmla="*/ 318 h 636"/>
              <a:gd name="T20" fmla="*/ 1384 w 2926"/>
              <a:gd name="T21" fmla="*/ 318 h 636"/>
              <a:gd name="T22" fmla="*/ 1384 w 2926"/>
              <a:gd name="T23" fmla="*/ 636 h 636"/>
              <a:gd name="T24" fmla="*/ 1837 w 2926"/>
              <a:gd name="T25" fmla="*/ 636 h 636"/>
              <a:gd name="T26" fmla="*/ 1837 w 2926"/>
              <a:gd name="T27" fmla="*/ 431 h 636"/>
              <a:gd name="T28" fmla="*/ 1996 w 2926"/>
              <a:gd name="T29" fmla="*/ 431 h 636"/>
              <a:gd name="T30" fmla="*/ 1996 w 2926"/>
              <a:gd name="T31" fmla="*/ 636 h 636"/>
              <a:gd name="T32" fmla="*/ 2926 w 2926"/>
              <a:gd name="T33"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6" h="636">
                <a:moveTo>
                  <a:pt x="0" y="636"/>
                </a:moveTo>
                <a:lnTo>
                  <a:pt x="0" y="0"/>
                </a:lnTo>
                <a:lnTo>
                  <a:pt x="159" y="0"/>
                </a:lnTo>
                <a:lnTo>
                  <a:pt x="159" y="636"/>
                </a:lnTo>
                <a:lnTo>
                  <a:pt x="613" y="636"/>
                </a:lnTo>
                <a:lnTo>
                  <a:pt x="613" y="159"/>
                </a:lnTo>
                <a:lnTo>
                  <a:pt x="771" y="159"/>
                </a:lnTo>
                <a:lnTo>
                  <a:pt x="771" y="636"/>
                </a:lnTo>
                <a:lnTo>
                  <a:pt x="1225" y="636"/>
                </a:lnTo>
                <a:lnTo>
                  <a:pt x="1225" y="318"/>
                </a:lnTo>
                <a:lnTo>
                  <a:pt x="1384" y="318"/>
                </a:lnTo>
                <a:lnTo>
                  <a:pt x="1384" y="636"/>
                </a:lnTo>
                <a:lnTo>
                  <a:pt x="1837" y="636"/>
                </a:lnTo>
                <a:lnTo>
                  <a:pt x="1837" y="431"/>
                </a:lnTo>
                <a:lnTo>
                  <a:pt x="1996" y="431"/>
                </a:lnTo>
                <a:lnTo>
                  <a:pt x="1996" y="636"/>
                </a:lnTo>
                <a:lnTo>
                  <a:pt x="2926" y="636"/>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684096" name="TekstSylinder 684095"/>
          <p:cNvSpPr txBox="1"/>
          <p:nvPr/>
        </p:nvSpPr>
        <p:spPr>
          <a:xfrm>
            <a:off x="2663264" y="4161134"/>
            <a:ext cx="2610495" cy="646331"/>
          </a:xfrm>
          <a:prstGeom prst="rect">
            <a:avLst/>
          </a:prstGeom>
          <a:noFill/>
        </p:spPr>
        <p:txBody>
          <a:bodyPr wrap="square" rtlCol="0">
            <a:spAutoFit/>
          </a:bodyPr>
          <a:lstStyle/>
          <a:p>
            <a:r>
              <a:rPr lang="nb-NO" sz="1800" dirty="0" smtClean="0"/>
              <a:t>Ulik spenning over de ulike bryterposisjoner.</a:t>
            </a:r>
            <a:endParaRPr lang="nb-NO" sz="1800" dirty="0"/>
          </a:p>
        </p:txBody>
      </p:sp>
      <p:cxnSp>
        <p:nvCxnSpPr>
          <p:cNvPr id="684098" name="Rett pil 684097"/>
          <p:cNvCxnSpPr/>
          <p:nvPr/>
        </p:nvCxnSpPr>
        <p:spPr>
          <a:xfrm flipH="1">
            <a:off x="2387448" y="4473366"/>
            <a:ext cx="2540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4102" name="TekstSylinder 684101"/>
          <p:cNvSpPr txBox="1"/>
          <p:nvPr/>
        </p:nvSpPr>
        <p:spPr>
          <a:xfrm>
            <a:off x="2708314" y="2895885"/>
            <a:ext cx="595035" cy="369332"/>
          </a:xfrm>
          <a:prstGeom prst="rect">
            <a:avLst/>
          </a:prstGeom>
          <a:noFill/>
        </p:spPr>
        <p:txBody>
          <a:bodyPr wrap="none" rtlCol="0">
            <a:spAutoFit/>
          </a:bodyPr>
          <a:lstStyle/>
          <a:p>
            <a:r>
              <a:rPr lang="nb-NO" sz="1800" dirty="0" smtClean="0"/>
              <a:t>12V</a:t>
            </a:r>
            <a:endParaRPr lang="nb-NO" sz="1800" dirty="0"/>
          </a:p>
        </p:txBody>
      </p:sp>
      <p:sp>
        <p:nvSpPr>
          <p:cNvPr id="684103" name="TekstSylinder 684102"/>
          <p:cNvSpPr txBox="1"/>
          <p:nvPr/>
        </p:nvSpPr>
        <p:spPr>
          <a:xfrm>
            <a:off x="2799629" y="3438616"/>
            <a:ext cx="466794" cy="369332"/>
          </a:xfrm>
          <a:prstGeom prst="rect">
            <a:avLst/>
          </a:prstGeom>
          <a:noFill/>
        </p:spPr>
        <p:txBody>
          <a:bodyPr wrap="none" rtlCol="0">
            <a:spAutoFit/>
          </a:bodyPr>
          <a:lstStyle/>
          <a:p>
            <a:r>
              <a:rPr lang="nb-NO" sz="1800" dirty="0" smtClean="0"/>
              <a:t>0V</a:t>
            </a:r>
            <a:endParaRPr lang="nb-NO" sz="1800" dirty="0"/>
          </a:p>
        </p:txBody>
      </p:sp>
      <p:sp>
        <p:nvSpPr>
          <p:cNvPr id="684104" name="TekstSylinder 684103"/>
          <p:cNvSpPr txBox="1"/>
          <p:nvPr/>
        </p:nvSpPr>
        <p:spPr>
          <a:xfrm>
            <a:off x="1004565" y="1370191"/>
            <a:ext cx="4457823" cy="1384995"/>
          </a:xfrm>
          <a:prstGeom prst="rect">
            <a:avLst/>
          </a:prstGeom>
          <a:noFill/>
        </p:spPr>
        <p:txBody>
          <a:bodyPr wrap="none" rtlCol="0">
            <a:spAutoFit/>
          </a:bodyPr>
          <a:lstStyle/>
          <a:p>
            <a:r>
              <a:rPr lang="nb-NO" dirty="0" smtClean="0"/>
              <a:t>Firkantspenning, eller pulsspenning</a:t>
            </a:r>
          </a:p>
          <a:p>
            <a:r>
              <a:rPr lang="nb-NO" dirty="0" smtClean="0"/>
              <a:t>Er det vanligste i dag på nyere biler.</a:t>
            </a:r>
          </a:p>
          <a:p>
            <a:r>
              <a:rPr lang="nb-NO" dirty="0" smtClean="0"/>
              <a:t>Og det sparer strøm, og gir bedre</a:t>
            </a:r>
          </a:p>
          <a:p>
            <a:r>
              <a:rPr lang="nb-NO" dirty="0" smtClean="0"/>
              <a:t>Diagnosemuligheter.</a:t>
            </a:r>
            <a:endParaRPr lang="nb-NO" dirty="0"/>
          </a:p>
        </p:txBody>
      </p:sp>
      <p:sp>
        <p:nvSpPr>
          <p:cNvPr id="87" name="Freeform 78"/>
          <p:cNvSpPr>
            <a:spLocks/>
          </p:cNvSpPr>
          <p:nvPr/>
        </p:nvSpPr>
        <p:spPr bwMode="auto">
          <a:xfrm>
            <a:off x="3345098" y="3198074"/>
            <a:ext cx="1008063" cy="504825"/>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cxnSp>
        <p:nvCxnSpPr>
          <p:cNvPr id="18" name="Rett linje 17"/>
          <p:cNvCxnSpPr>
            <a:stCxn id="10" idx="0"/>
          </p:cNvCxnSpPr>
          <p:nvPr/>
        </p:nvCxnSpPr>
        <p:spPr>
          <a:xfrm>
            <a:off x="6151388" y="4872070"/>
            <a:ext cx="9687" cy="8164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116182"/>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6" name="Rectangle 4"/>
          <p:cNvSpPr>
            <a:spLocks noChangeArrowheads="1"/>
          </p:cNvSpPr>
          <p:nvPr/>
        </p:nvSpPr>
        <p:spPr bwMode="auto">
          <a:xfrm>
            <a:off x="399147" y="2887983"/>
            <a:ext cx="9833843" cy="2266629"/>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pPr>
              <a:lnSpc>
                <a:spcPts val="3422"/>
              </a:lnSpc>
            </a:pPr>
            <a:r>
              <a:rPr lang="nb-NO" sz="2300" b="1">
                <a:solidFill>
                  <a:srgbClr val="000000"/>
                </a:solidFill>
              </a:rPr>
              <a:t>En og en forteller :</a:t>
            </a:r>
            <a:br>
              <a:rPr lang="nb-NO" sz="2300" b="1">
                <a:solidFill>
                  <a:srgbClr val="000000"/>
                </a:solidFill>
              </a:rPr>
            </a:br>
            <a:r>
              <a:rPr lang="nb-NO" sz="2300" b="1">
                <a:solidFill>
                  <a:srgbClr val="000000"/>
                </a:solidFill>
              </a:rPr>
              <a:t/>
            </a:r>
            <a:br>
              <a:rPr lang="nb-NO" sz="2300" b="1">
                <a:solidFill>
                  <a:srgbClr val="000000"/>
                </a:solidFill>
              </a:rPr>
            </a:br>
            <a:r>
              <a:rPr lang="nb-NO" sz="2300" b="1">
                <a:solidFill>
                  <a:srgbClr val="000000"/>
                </a:solidFill>
              </a:rPr>
              <a:t>- Hva han/hun heter</a:t>
            </a:r>
            <a:br>
              <a:rPr lang="nb-NO" sz="2300" b="1">
                <a:solidFill>
                  <a:srgbClr val="000000"/>
                </a:solidFill>
              </a:rPr>
            </a:br>
            <a:r>
              <a:rPr lang="nb-NO" sz="2300" b="1">
                <a:solidFill>
                  <a:srgbClr val="000000"/>
                </a:solidFill>
              </a:rPr>
              <a:t>- Forhandler </a:t>
            </a:r>
            <a:br>
              <a:rPr lang="nb-NO" sz="2300" b="1">
                <a:solidFill>
                  <a:srgbClr val="000000"/>
                </a:solidFill>
              </a:rPr>
            </a:br>
            <a:r>
              <a:rPr lang="nb-NO" sz="2300" b="1">
                <a:solidFill>
                  <a:srgbClr val="000000"/>
                </a:solidFill>
              </a:rPr>
              <a:t>- Stilling</a:t>
            </a:r>
            <a:br>
              <a:rPr lang="nb-NO" sz="2300" b="1">
                <a:solidFill>
                  <a:srgbClr val="000000"/>
                </a:solidFill>
              </a:rPr>
            </a:br>
            <a:r>
              <a:rPr lang="nb-NO" sz="2300" b="1">
                <a:solidFill>
                  <a:srgbClr val="000000"/>
                </a:solidFill>
              </a:rPr>
              <a:t>- Tidligere erfaringer</a:t>
            </a:r>
            <a:br>
              <a:rPr lang="nb-NO" sz="2300" b="1">
                <a:solidFill>
                  <a:srgbClr val="000000"/>
                </a:solidFill>
              </a:rPr>
            </a:br>
            <a:r>
              <a:rPr lang="nb-NO" sz="2300" b="1">
                <a:solidFill>
                  <a:srgbClr val="000000"/>
                </a:solidFill>
              </a:rPr>
              <a:t>- Forventninger til kurset</a:t>
            </a:r>
          </a:p>
        </p:txBody>
      </p:sp>
      <p:sp>
        <p:nvSpPr>
          <p:cNvPr id="724997" name="Rectangle 5"/>
          <p:cNvSpPr>
            <a:spLocks noChangeArrowheads="1"/>
          </p:cNvSpPr>
          <p:nvPr/>
        </p:nvSpPr>
        <p:spPr bwMode="auto">
          <a:xfrm>
            <a:off x="293326" y="208285"/>
            <a:ext cx="5516589" cy="597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306" tIns="52153" rIns="104306" bIns="52153">
            <a:spAutoFit/>
          </a:bodyPr>
          <a:lstStyle/>
          <a:p>
            <a:pPr algn="l" eaLnBrk="0" hangingPunct="0"/>
            <a:r>
              <a:rPr lang="nb-NO" sz="3200" b="1"/>
              <a:t>Deltagerne presenterer seg</a:t>
            </a:r>
          </a:p>
        </p:txBody>
      </p:sp>
    </p:spTree>
    <p:extLst>
      <p:ext uri="{BB962C8B-B14F-4D97-AF65-F5344CB8AC3E}">
        <p14:creationId xmlns:p14="http://schemas.microsoft.com/office/powerpoint/2010/main" val="2403371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Kobling</a:t>
            </a:r>
            <a:r>
              <a:rPr lang="de-DE" altLang="zh-CN" dirty="0" smtClean="0">
                <a:ea typeface="宋体" pitchFamily="2" charset="-122"/>
              </a:rPr>
              <a:t> </a:t>
            </a:r>
            <a:r>
              <a:rPr lang="de-DE" altLang="zh-CN" dirty="0" err="1" smtClean="0">
                <a:ea typeface="宋体" pitchFamily="2" charset="-122"/>
              </a:rPr>
              <a:t>til</a:t>
            </a:r>
            <a:r>
              <a:rPr lang="de-DE" altLang="zh-CN" dirty="0" smtClean="0">
                <a:ea typeface="宋体" pitchFamily="2" charset="-122"/>
              </a:rPr>
              <a:t> +)</a:t>
            </a:r>
            <a:endParaRPr lang="de-DE" altLang="zh-CN" dirty="0">
              <a:ea typeface="宋体" pitchFamily="2" charset="-122"/>
            </a:endParaRPr>
          </a:p>
        </p:txBody>
      </p:sp>
      <p:sp>
        <p:nvSpPr>
          <p:cNvPr id="684118" name="Freeform 86"/>
          <p:cNvSpPr>
            <a:spLocks/>
          </p:cNvSpPr>
          <p:nvPr/>
        </p:nvSpPr>
        <p:spPr bwMode="auto">
          <a:xfrm>
            <a:off x="4731273" y="6378088"/>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
        <p:nvSpPr>
          <p:cNvPr id="2" name="TekstSylinder 1"/>
          <p:cNvSpPr txBox="1"/>
          <p:nvPr/>
        </p:nvSpPr>
        <p:spPr>
          <a:xfrm>
            <a:off x="5761162" y="1393175"/>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8018234" y="1690909"/>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046775" y="1588759"/>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068269" y="2793382"/>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077193" y="4181663"/>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060571" y="2084711"/>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161075" y="1817359"/>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a:stCxn id="183" idx="0"/>
            <a:endCxn id="185" idx="2"/>
          </p:cNvCxnSpPr>
          <p:nvPr/>
        </p:nvCxnSpPr>
        <p:spPr>
          <a:xfrm flipH="1" flipV="1">
            <a:off x="6174871" y="2541911"/>
            <a:ext cx="7698" cy="251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a:endCxn id="184" idx="0"/>
          </p:cNvCxnSpPr>
          <p:nvPr/>
        </p:nvCxnSpPr>
        <p:spPr>
          <a:xfrm>
            <a:off x="6191493" y="3027224"/>
            <a:ext cx="0" cy="1154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077193" y="4586863"/>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7327348" y="6800401"/>
            <a:ext cx="6472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Ellipse 199"/>
          <p:cNvSpPr/>
          <p:nvPr/>
        </p:nvSpPr>
        <p:spPr>
          <a:xfrm flipV="1">
            <a:off x="6094214" y="6059205"/>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1" name="Rett linje 200"/>
          <p:cNvCxnSpPr>
            <a:stCxn id="200" idx="0"/>
          </p:cNvCxnSpPr>
          <p:nvPr/>
        </p:nvCxnSpPr>
        <p:spPr>
          <a:xfrm>
            <a:off x="6230801" y="6275229"/>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a:off x="8110809" y="6442029"/>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200" y="4410263"/>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521931" y="4796669"/>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8010140" y="4700759"/>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569797" y="4921963"/>
            <a:ext cx="500315" cy="7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0" idx="6"/>
          </p:cNvCxnSpPr>
          <p:nvPr/>
        </p:nvCxnSpPr>
        <p:spPr>
          <a:xfrm flipH="1" flipV="1">
            <a:off x="6350367" y="4694875"/>
            <a:ext cx="1685155" cy="12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569797" y="4921963"/>
            <a:ext cx="81159" cy="1878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p:cNvCxnSpPr>
          <p:nvPr/>
        </p:nvCxnSpPr>
        <p:spPr>
          <a:xfrm flipV="1">
            <a:off x="6296869" y="2846897"/>
            <a:ext cx="1719090" cy="6078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Rett linje 65"/>
          <p:cNvCxnSpPr/>
          <p:nvPr/>
        </p:nvCxnSpPr>
        <p:spPr>
          <a:xfrm>
            <a:off x="6191493" y="4410263"/>
            <a:ext cx="0" cy="19631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Rett pil 78"/>
          <p:cNvCxnSpPr/>
          <p:nvPr/>
        </p:nvCxnSpPr>
        <p:spPr>
          <a:xfrm flipH="1">
            <a:off x="6498828" y="1703609"/>
            <a:ext cx="6325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V="1">
            <a:off x="6224287" y="5640547"/>
            <a:ext cx="0" cy="405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032" name="Rett linje 684031"/>
          <p:cNvCxnSpPr/>
          <p:nvPr/>
        </p:nvCxnSpPr>
        <p:spPr>
          <a:xfrm flipV="1">
            <a:off x="6239745" y="5260621"/>
            <a:ext cx="402316" cy="3799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a:stCxn id="10" idx="0"/>
          </p:cNvCxnSpPr>
          <p:nvPr/>
        </p:nvCxnSpPr>
        <p:spPr>
          <a:xfrm>
            <a:off x="6213780" y="4802887"/>
            <a:ext cx="0" cy="190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kstSylinder 206"/>
          <p:cNvSpPr txBox="1"/>
          <p:nvPr/>
        </p:nvSpPr>
        <p:spPr>
          <a:xfrm>
            <a:off x="886602" y="1235861"/>
            <a:ext cx="4104456" cy="3323987"/>
          </a:xfrm>
          <a:prstGeom prst="rect">
            <a:avLst/>
          </a:prstGeom>
          <a:noFill/>
        </p:spPr>
        <p:txBody>
          <a:bodyPr wrap="square" rtlCol="0">
            <a:spAutoFit/>
          </a:bodyPr>
          <a:lstStyle/>
          <a:p>
            <a:r>
              <a:rPr lang="nb-NO" dirty="0" smtClean="0"/>
              <a:t>Over motstanden i styreenheten har vi nå ett gods potensiale.</a:t>
            </a:r>
          </a:p>
          <a:p>
            <a:r>
              <a:rPr lang="nb-NO" dirty="0" smtClean="0"/>
              <a:t>Styreenheten vil nå registrere 0V, så lenge bryteren er i åpen posisjon. Når brytere lukkes, vil styreenheten registrere det som kommer fra + siden av kretsen. Og vi har 2 spenningsnivåer, som tolkes av styreenheten som 2 ulike situasjoner</a:t>
            </a:r>
            <a:endParaRPr lang="nb-NO" dirty="0"/>
          </a:p>
        </p:txBody>
      </p: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sp>
        <p:nvSpPr>
          <p:cNvPr id="208" name="TekstSylinder 207"/>
          <p:cNvSpPr txBox="1"/>
          <p:nvPr/>
        </p:nvSpPr>
        <p:spPr>
          <a:xfrm>
            <a:off x="280814" y="5978787"/>
            <a:ext cx="4168064" cy="738664"/>
          </a:xfrm>
          <a:prstGeom prst="rect">
            <a:avLst/>
          </a:prstGeom>
          <a:noFill/>
        </p:spPr>
        <p:txBody>
          <a:bodyPr wrap="none" rtlCol="0">
            <a:spAutoFit/>
          </a:bodyPr>
          <a:lstStyle/>
          <a:p>
            <a:r>
              <a:rPr lang="nb-NO" dirty="0" smtClean="0"/>
              <a:t>Vi kan også ha «faste spenninger</a:t>
            </a:r>
          </a:p>
          <a:p>
            <a:r>
              <a:rPr lang="nb-NO" dirty="0" smtClean="0"/>
              <a:t>På 5 og 12V.</a:t>
            </a:r>
            <a:endParaRPr lang="nb-NO" dirty="0"/>
          </a:p>
        </p:txBody>
      </p:sp>
      <p:cxnSp>
        <p:nvCxnSpPr>
          <p:cNvPr id="5" name="Rett linje 4"/>
          <p:cNvCxnSpPr/>
          <p:nvPr/>
        </p:nvCxnSpPr>
        <p:spPr>
          <a:xfrm flipV="1">
            <a:off x="7131348" y="1690909"/>
            <a:ext cx="519608" cy="121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415863" y="1690909"/>
            <a:ext cx="1" cy="190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7214204" y="1680251"/>
            <a:ext cx="0" cy="21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622514" y="1703059"/>
            <a:ext cx="0" cy="186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Pluss 100"/>
          <p:cNvSpPr/>
          <p:nvPr/>
        </p:nvSpPr>
        <p:spPr>
          <a:xfrm>
            <a:off x="6060571" y="6508909"/>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49887824"/>
      </p:ext>
    </p:extLst>
  </p:cSld>
  <p:clrMapOvr>
    <a:masterClrMapping/>
  </p:clrMapOvr>
  <p:transition>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brytere</a:t>
            </a:r>
            <a:r>
              <a:rPr lang="de-DE" altLang="zh-CN" dirty="0" smtClean="0">
                <a:ea typeface="宋体" pitchFamily="2" charset="-122"/>
              </a:rPr>
              <a:t>. (</a:t>
            </a:r>
            <a:r>
              <a:rPr lang="de-DE" altLang="zh-CN" dirty="0" err="1" smtClean="0">
                <a:ea typeface="宋体" pitchFamily="2" charset="-122"/>
              </a:rPr>
              <a:t>Lysbryter</a:t>
            </a:r>
            <a:r>
              <a:rPr lang="de-DE" altLang="zh-CN" dirty="0" smtClean="0">
                <a:ea typeface="宋体" pitchFamily="2" charset="-122"/>
              </a:rPr>
              <a:t> VAG)</a:t>
            </a:r>
            <a:endParaRPr lang="de-DE" altLang="zh-CN" dirty="0">
              <a:ea typeface="宋体" pitchFamily="2" charset="-122"/>
            </a:endParaRPr>
          </a:p>
        </p:txBody>
      </p:sp>
      <p:sp>
        <p:nvSpPr>
          <p:cNvPr id="2" name="TekstSylinder 1"/>
          <p:cNvSpPr txBox="1"/>
          <p:nvPr/>
        </p:nvSpPr>
        <p:spPr>
          <a:xfrm>
            <a:off x="5753982" y="1199836"/>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7837764" y="1791300"/>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151631" y="1348984"/>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151631" y="2691289"/>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126657" y="3983045"/>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161797" y="1850845"/>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278174" y="1577584"/>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a:stCxn id="183" idx="0"/>
            <a:endCxn id="185" idx="2"/>
          </p:cNvCxnSpPr>
          <p:nvPr/>
        </p:nvCxnSpPr>
        <p:spPr>
          <a:xfrm flipV="1">
            <a:off x="6265931" y="2308045"/>
            <a:ext cx="10166" cy="383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253088" y="4216913"/>
            <a:ext cx="0" cy="28379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105337" y="4501192"/>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7290916" y="5724847"/>
            <a:ext cx="5633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a:off x="8052842" y="5494801"/>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2138" y="4325898"/>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464423" y="4602986"/>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7962175" y="4521160"/>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5" name="Rett linje 24"/>
          <p:cNvCxnSpPr>
            <a:endCxn id="10" idx="6"/>
          </p:cNvCxnSpPr>
          <p:nvPr/>
        </p:nvCxnSpPr>
        <p:spPr>
          <a:xfrm flipH="1">
            <a:off x="6378511" y="4521160"/>
            <a:ext cx="1631629" cy="880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572600" y="4749760"/>
            <a:ext cx="0" cy="975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a:endCxn id="170" idx="0"/>
          </p:cNvCxnSpPr>
          <p:nvPr/>
        </p:nvCxnSpPr>
        <p:spPr>
          <a:xfrm flipV="1">
            <a:off x="6380231" y="2779012"/>
            <a:ext cx="1455258" cy="2657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Rett pil 78"/>
          <p:cNvCxnSpPr/>
          <p:nvPr/>
        </p:nvCxnSpPr>
        <p:spPr>
          <a:xfrm flipH="1">
            <a:off x="6473729" y="1478684"/>
            <a:ext cx="63252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Pluss 79"/>
          <p:cNvSpPr/>
          <p:nvPr/>
        </p:nvSpPr>
        <p:spPr>
          <a:xfrm>
            <a:off x="7219373" y="1386748"/>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89" name="Rett linje 188"/>
          <p:cNvCxnSpPr/>
          <p:nvPr/>
        </p:nvCxnSpPr>
        <p:spPr>
          <a:xfrm>
            <a:off x="6265931" y="5141959"/>
            <a:ext cx="0" cy="190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kstSylinder 206"/>
          <p:cNvSpPr txBox="1"/>
          <p:nvPr/>
        </p:nvSpPr>
        <p:spPr>
          <a:xfrm>
            <a:off x="886602" y="1235861"/>
            <a:ext cx="4104456" cy="5786199"/>
          </a:xfrm>
          <a:prstGeom prst="rect">
            <a:avLst/>
          </a:prstGeom>
          <a:noFill/>
        </p:spPr>
        <p:txBody>
          <a:bodyPr wrap="square" rtlCol="0">
            <a:spAutoFit/>
          </a:bodyPr>
          <a:lstStyle/>
          <a:p>
            <a:pPr>
              <a:spcBef>
                <a:spcPct val="50000"/>
              </a:spcBef>
            </a:pPr>
            <a:r>
              <a:rPr lang="de-DE" altLang="zh-CN" sz="2000" dirty="0" err="1" smtClean="0">
                <a:ea typeface="宋体" pitchFamily="2" charset="-122"/>
              </a:rPr>
              <a:t>Fra</a:t>
            </a:r>
            <a:r>
              <a:rPr lang="de-DE" altLang="zh-CN" sz="2000" dirty="0" smtClean="0">
                <a:ea typeface="宋体" pitchFamily="2" charset="-122"/>
              </a:rPr>
              <a:t> </a:t>
            </a:r>
            <a:r>
              <a:rPr lang="de-DE" altLang="zh-CN" sz="2000" dirty="0" err="1" smtClean="0">
                <a:ea typeface="宋体" pitchFamily="2" charset="-122"/>
              </a:rPr>
              <a:t>styreenheten</a:t>
            </a:r>
            <a:r>
              <a:rPr lang="de-DE" altLang="zh-CN" sz="2000" dirty="0" smtClean="0">
                <a:ea typeface="宋体" pitchFamily="2" charset="-122"/>
              </a:rPr>
              <a:t> </a:t>
            </a:r>
            <a:r>
              <a:rPr lang="de-DE" altLang="zh-CN" sz="2000" dirty="0" err="1" smtClean="0">
                <a:ea typeface="宋体" pitchFamily="2" charset="-122"/>
              </a:rPr>
              <a:t>går</a:t>
            </a:r>
            <a:r>
              <a:rPr lang="de-DE" altLang="zh-CN" sz="2000" dirty="0" smtClean="0">
                <a:ea typeface="宋体" pitchFamily="2" charset="-122"/>
              </a:rPr>
              <a:t> </a:t>
            </a:r>
            <a:r>
              <a:rPr lang="de-DE" altLang="zh-CN" sz="2000" dirty="0" err="1" smtClean="0">
                <a:ea typeface="宋体" pitchFamily="2" charset="-122"/>
              </a:rPr>
              <a:t>det</a:t>
            </a:r>
            <a:r>
              <a:rPr lang="de-DE" altLang="zh-CN" sz="2000" dirty="0" smtClean="0">
                <a:ea typeface="宋体" pitchFamily="2" charset="-122"/>
              </a:rPr>
              <a:t> </a:t>
            </a:r>
            <a:r>
              <a:rPr lang="de-DE" altLang="zh-CN" sz="2000" dirty="0" err="1" smtClean="0">
                <a:ea typeface="宋体" pitchFamily="2" charset="-122"/>
              </a:rPr>
              <a:t>ut</a:t>
            </a:r>
            <a:r>
              <a:rPr lang="de-DE" altLang="zh-CN" sz="2000" dirty="0" smtClean="0">
                <a:ea typeface="宋体" pitchFamily="2" charset="-122"/>
              </a:rPr>
              <a:t> en pulset </a:t>
            </a:r>
            <a:r>
              <a:rPr lang="de-DE" altLang="zh-CN" sz="2000" dirty="0" err="1" smtClean="0">
                <a:ea typeface="宋体" pitchFamily="2" charset="-122"/>
              </a:rPr>
              <a:t>spenning</a:t>
            </a:r>
            <a:r>
              <a:rPr lang="de-DE" altLang="zh-CN" sz="2000" dirty="0">
                <a:ea typeface="宋体" pitchFamily="2" charset="-122"/>
              </a:rPr>
              <a:t> </a:t>
            </a:r>
            <a:r>
              <a:rPr lang="de-DE" altLang="zh-CN" sz="2000" dirty="0" err="1" smtClean="0">
                <a:ea typeface="宋体" pitchFamily="2" charset="-122"/>
              </a:rPr>
              <a:t>hvert</a:t>
            </a:r>
            <a:r>
              <a:rPr lang="de-DE" altLang="zh-CN" sz="2000" dirty="0" smtClean="0">
                <a:ea typeface="宋体" pitchFamily="2" charset="-122"/>
              </a:rPr>
              <a:t> 10ms. </a:t>
            </a:r>
            <a:r>
              <a:rPr lang="de-DE" altLang="zh-CN" sz="2000" dirty="0" err="1" smtClean="0">
                <a:ea typeface="宋体" pitchFamily="2" charset="-122"/>
              </a:rPr>
              <a:t>Fra</a:t>
            </a:r>
            <a:r>
              <a:rPr lang="de-DE" altLang="zh-CN" sz="2000" dirty="0" smtClean="0">
                <a:ea typeface="宋体" pitchFamily="2" charset="-122"/>
              </a:rPr>
              <a:t> </a:t>
            </a:r>
            <a:r>
              <a:rPr lang="de-DE" altLang="zh-CN" sz="2000" dirty="0" err="1" smtClean="0">
                <a:ea typeface="宋体" pitchFamily="2" charset="-122"/>
              </a:rPr>
              <a:t>bryter</a:t>
            </a:r>
            <a:r>
              <a:rPr lang="de-DE" altLang="zh-CN" sz="2000" dirty="0" smtClean="0">
                <a:ea typeface="宋体" pitchFamily="2" charset="-122"/>
              </a:rPr>
              <a:t> </a:t>
            </a:r>
            <a:r>
              <a:rPr lang="de-DE" altLang="zh-CN" sz="2000" dirty="0" err="1" smtClean="0">
                <a:ea typeface="宋体" pitchFamily="2" charset="-122"/>
              </a:rPr>
              <a:t>ligger</a:t>
            </a:r>
            <a:r>
              <a:rPr lang="de-DE" altLang="zh-CN" sz="2000" dirty="0" smtClean="0">
                <a:ea typeface="宋体" pitchFamily="2" charset="-122"/>
              </a:rPr>
              <a:t> </a:t>
            </a:r>
            <a:r>
              <a:rPr lang="de-DE" altLang="zh-CN" sz="2000" dirty="0" err="1" smtClean="0">
                <a:ea typeface="宋体" pitchFamily="2" charset="-122"/>
              </a:rPr>
              <a:t>det</a:t>
            </a:r>
            <a:r>
              <a:rPr lang="de-DE" altLang="zh-CN" sz="2000" dirty="0" smtClean="0">
                <a:ea typeface="宋体" pitchFamily="2" charset="-122"/>
              </a:rPr>
              <a:t> </a:t>
            </a:r>
            <a:r>
              <a:rPr lang="de-DE" altLang="zh-CN" sz="2000" dirty="0" err="1" smtClean="0">
                <a:ea typeface="宋体" pitchFamily="2" charset="-122"/>
              </a:rPr>
              <a:t>over</a:t>
            </a:r>
            <a:r>
              <a:rPr lang="de-DE" altLang="zh-CN" sz="2000" dirty="0" smtClean="0">
                <a:ea typeface="宋体" pitchFamily="2" charset="-122"/>
              </a:rPr>
              <a:t> den </a:t>
            </a:r>
            <a:r>
              <a:rPr lang="de-DE" altLang="zh-CN" sz="2000" dirty="0" err="1" smtClean="0">
                <a:ea typeface="宋体" pitchFamily="2" charset="-122"/>
              </a:rPr>
              <a:t>enkelte</a:t>
            </a:r>
            <a:r>
              <a:rPr lang="de-DE" altLang="zh-CN" sz="2000" dirty="0" smtClean="0">
                <a:ea typeface="宋体" pitchFamily="2" charset="-122"/>
              </a:rPr>
              <a:t> </a:t>
            </a:r>
            <a:r>
              <a:rPr lang="de-DE" altLang="zh-CN" sz="2000" dirty="0" err="1" smtClean="0">
                <a:ea typeface="宋体" pitchFamily="2" charset="-122"/>
              </a:rPr>
              <a:t>bryterposisjon</a:t>
            </a:r>
            <a:r>
              <a:rPr lang="de-DE" altLang="zh-CN" sz="2000" dirty="0" smtClean="0">
                <a:ea typeface="宋体" pitchFamily="2" charset="-122"/>
              </a:rPr>
              <a:t> </a:t>
            </a:r>
            <a:r>
              <a:rPr lang="de-DE" altLang="zh-CN" sz="2000" dirty="0" err="1" smtClean="0">
                <a:ea typeface="宋体" pitchFamily="2" charset="-122"/>
              </a:rPr>
              <a:t>alltid</a:t>
            </a:r>
            <a:r>
              <a:rPr lang="de-DE" altLang="zh-CN" sz="2000" dirty="0" smtClean="0">
                <a:ea typeface="宋体" pitchFamily="2" charset="-122"/>
              </a:rPr>
              <a:t> en </a:t>
            </a:r>
            <a:r>
              <a:rPr lang="de-DE" altLang="zh-CN" sz="2000" dirty="0" err="1" smtClean="0">
                <a:ea typeface="宋体" pitchFamily="2" charset="-122"/>
              </a:rPr>
              <a:t>kontinuerlig</a:t>
            </a:r>
            <a:r>
              <a:rPr lang="de-DE" altLang="zh-CN" sz="2000" dirty="0" smtClean="0">
                <a:ea typeface="宋体" pitchFamily="2" charset="-122"/>
              </a:rPr>
              <a:t> </a:t>
            </a:r>
            <a:r>
              <a:rPr lang="de-DE" altLang="zh-CN" sz="2000" dirty="0" err="1" smtClean="0">
                <a:ea typeface="宋体" pitchFamily="2" charset="-122"/>
              </a:rPr>
              <a:t>spenning</a:t>
            </a:r>
            <a:r>
              <a:rPr lang="de-DE" altLang="zh-CN" sz="2000" dirty="0" smtClean="0">
                <a:ea typeface="宋体" pitchFamily="2" charset="-122"/>
              </a:rPr>
              <a:t>. Om </a:t>
            </a:r>
            <a:r>
              <a:rPr lang="de-DE" altLang="zh-CN" sz="2000" dirty="0" err="1" smtClean="0">
                <a:ea typeface="宋体" pitchFamily="2" charset="-122"/>
              </a:rPr>
              <a:t>styreenheten</a:t>
            </a:r>
            <a:r>
              <a:rPr lang="de-DE" altLang="zh-CN" sz="2000" dirty="0" smtClean="0">
                <a:ea typeface="宋体" pitchFamily="2" charset="-122"/>
              </a:rPr>
              <a:t> </a:t>
            </a:r>
            <a:r>
              <a:rPr lang="de-DE" altLang="zh-CN" sz="2000" dirty="0" err="1" smtClean="0">
                <a:ea typeface="宋体" pitchFamily="2" charset="-122"/>
              </a:rPr>
              <a:t>ved</a:t>
            </a:r>
            <a:r>
              <a:rPr lang="de-DE" altLang="zh-CN" sz="2000" dirty="0" smtClean="0">
                <a:ea typeface="宋体" pitchFamily="2" charset="-122"/>
              </a:rPr>
              <a:t> </a:t>
            </a:r>
            <a:r>
              <a:rPr lang="de-DE" altLang="zh-CN" sz="2000" dirty="0" err="1" smtClean="0">
                <a:ea typeface="宋体" pitchFamily="2" charset="-122"/>
              </a:rPr>
              <a:t>utsendt</a:t>
            </a:r>
            <a:r>
              <a:rPr lang="de-DE" altLang="zh-CN" sz="2000" dirty="0" smtClean="0">
                <a:ea typeface="宋体" pitchFamily="2" charset="-122"/>
              </a:rPr>
              <a:t> puls </a:t>
            </a:r>
            <a:r>
              <a:rPr lang="de-DE" altLang="zh-CN" sz="2000" dirty="0" err="1" smtClean="0">
                <a:ea typeface="宋体" pitchFamily="2" charset="-122"/>
              </a:rPr>
              <a:t>registrerer</a:t>
            </a:r>
            <a:r>
              <a:rPr lang="de-DE" altLang="zh-CN" sz="2000" dirty="0" smtClean="0">
                <a:ea typeface="宋体" pitchFamily="2" charset="-122"/>
              </a:rPr>
              <a:t> </a:t>
            </a:r>
            <a:r>
              <a:rPr lang="de-DE" altLang="zh-CN" sz="2000" dirty="0" err="1" smtClean="0">
                <a:ea typeface="宋体" pitchFamily="2" charset="-122"/>
              </a:rPr>
              <a:t>ett</a:t>
            </a:r>
            <a:r>
              <a:rPr lang="de-DE" altLang="zh-CN" sz="2000" dirty="0" smtClean="0">
                <a:ea typeface="宋体" pitchFamily="2" charset="-122"/>
              </a:rPr>
              <a:t> pulset </a:t>
            </a:r>
            <a:r>
              <a:rPr lang="de-DE" altLang="zh-CN" sz="2000" dirty="0" err="1" smtClean="0">
                <a:ea typeface="宋体" pitchFamily="2" charset="-122"/>
              </a:rPr>
              <a:t>signal</a:t>
            </a:r>
            <a:r>
              <a:rPr lang="de-DE" altLang="zh-CN" sz="2000" dirty="0" smtClean="0">
                <a:ea typeface="宋体" pitchFamily="2" charset="-122"/>
              </a:rPr>
              <a:t>, </a:t>
            </a:r>
            <a:r>
              <a:rPr lang="de-DE" altLang="zh-CN" sz="2000" dirty="0" err="1" smtClean="0">
                <a:ea typeface="宋体" pitchFamily="2" charset="-122"/>
              </a:rPr>
              <a:t>så</a:t>
            </a:r>
            <a:r>
              <a:rPr lang="de-DE" altLang="zh-CN" sz="2000" dirty="0" smtClean="0">
                <a:ea typeface="宋体" pitchFamily="2" charset="-122"/>
              </a:rPr>
              <a:t> </a:t>
            </a:r>
            <a:r>
              <a:rPr lang="de-DE" altLang="zh-CN" sz="2000" dirty="0" err="1" smtClean="0">
                <a:ea typeface="宋体" pitchFamily="2" charset="-122"/>
              </a:rPr>
              <a:t>betyr</a:t>
            </a:r>
            <a:r>
              <a:rPr lang="de-DE" altLang="zh-CN" sz="2000" dirty="0" smtClean="0">
                <a:ea typeface="宋体" pitchFamily="2" charset="-122"/>
              </a:rPr>
              <a:t> </a:t>
            </a:r>
            <a:r>
              <a:rPr lang="de-DE" altLang="zh-CN" sz="2000" dirty="0" err="1" smtClean="0">
                <a:ea typeface="宋体" pitchFamily="2" charset="-122"/>
              </a:rPr>
              <a:t>det</a:t>
            </a:r>
            <a:r>
              <a:rPr lang="de-DE" altLang="zh-CN" sz="2000" dirty="0" smtClean="0">
                <a:ea typeface="宋体" pitchFamily="2" charset="-122"/>
              </a:rPr>
              <a:t>, </a:t>
            </a:r>
            <a:r>
              <a:rPr lang="de-DE" altLang="zh-CN" sz="2000" dirty="0" err="1" smtClean="0">
                <a:ea typeface="宋体" pitchFamily="2" charset="-122"/>
              </a:rPr>
              <a:t>at</a:t>
            </a:r>
            <a:r>
              <a:rPr lang="de-DE" altLang="zh-CN" sz="2000" dirty="0" smtClean="0">
                <a:ea typeface="宋体" pitchFamily="2" charset="-122"/>
              </a:rPr>
              <a:t> </a:t>
            </a:r>
            <a:r>
              <a:rPr lang="de-DE" altLang="zh-CN" sz="2000" dirty="0" err="1" smtClean="0">
                <a:ea typeface="宋体" pitchFamily="2" charset="-122"/>
              </a:rPr>
              <a:t>noe</a:t>
            </a:r>
            <a:r>
              <a:rPr lang="de-DE" altLang="zh-CN" sz="2000" dirty="0" smtClean="0">
                <a:ea typeface="宋体" pitchFamily="2" charset="-122"/>
              </a:rPr>
              <a:t> er feil </a:t>
            </a:r>
            <a:r>
              <a:rPr lang="de-DE" altLang="zh-CN" sz="2000" dirty="0" err="1" smtClean="0">
                <a:ea typeface="宋体" pitchFamily="2" charset="-122"/>
              </a:rPr>
              <a:t>med</a:t>
            </a:r>
            <a:r>
              <a:rPr lang="de-DE" altLang="zh-CN" sz="2000" dirty="0" smtClean="0">
                <a:ea typeface="宋体" pitchFamily="2" charset="-122"/>
              </a:rPr>
              <a:t> </a:t>
            </a:r>
            <a:r>
              <a:rPr lang="de-DE" altLang="zh-CN" sz="2000" dirty="0" err="1" smtClean="0">
                <a:ea typeface="宋体" pitchFamily="2" charset="-122"/>
              </a:rPr>
              <a:t>bryter</a:t>
            </a:r>
            <a:r>
              <a:rPr lang="de-DE" altLang="zh-CN" sz="2000" dirty="0" smtClean="0">
                <a:ea typeface="宋体" pitchFamily="2" charset="-122"/>
              </a:rPr>
              <a:t>, </a:t>
            </a:r>
            <a:r>
              <a:rPr lang="de-DE" altLang="zh-CN" sz="2000" dirty="0" err="1" smtClean="0">
                <a:ea typeface="宋体" pitchFamily="2" charset="-122"/>
              </a:rPr>
              <a:t>eller</a:t>
            </a:r>
            <a:r>
              <a:rPr lang="de-DE" altLang="zh-CN" sz="2000" dirty="0" smtClean="0">
                <a:ea typeface="宋体" pitchFamily="2" charset="-122"/>
              </a:rPr>
              <a:t> </a:t>
            </a:r>
            <a:r>
              <a:rPr lang="de-DE" altLang="zh-CN" sz="2000" dirty="0" err="1" smtClean="0">
                <a:ea typeface="宋体" pitchFamily="2" charset="-122"/>
              </a:rPr>
              <a:t>ledningsnett</a:t>
            </a:r>
            <a:r>
              <a:rPr lang="de-DE" altLang="zh-CN" sz="2000" dirty="0" smtClean="0">
                <a:ea typeface="宋体" pitchFamily="2" charset="-122"/>
              </a:rPr>
              <a:t>. </a:t>
            </a:r>
            <a:r>
              <a:rPr lang="de-DE" altLang="zh-CN" sz="2000" dirty="0" err="1" smtClean="0">
                <a:ea typeface="宋体" pitchFamily="2" charset="-122"/>
              </a:rPr>
              <a:t>Og</a:t>
            </a:r>
            <a:r>
              <a:rPr lang="de-DE" altLang="zh-CN" sz="2000" dirty="0" smtClean="0">
                <a:ea typeface="宋体" pitchFamily="2" charset="-122"/>
              </a:rPr>
              <a:t> feil </a:t>
            </a:r>
            <a:r>
              <a:rPr lang="de-DE" altLang="zh-CN" sz="2000" dirty="0" err="1" smtClean="0">
                <a:ea typeface="宋体" pitchFamily="2" charset="-122"/>
              </a:rPr>
              <a:t>blir</a:t>
            </a:r>
            <a:r>
              <a:rPr lang="de-DE" altLang="zh-CN" sz="2000" dirty="0" smtClean="0">
                <a:ea typeface="宋体" pitchFamily="2" charset="-122"/>
              </a:rPr>
              <a:t> </a:t>
            </a:r>
            <a:r>
              <a:rPr lang="de-DE" altLang="zh-CN" sz="2000" dirty="0" err="1" smtClean="0">
                <a:ea typeface="宋体" pitchFamily="2" charset="-122"/>
              </a:rPr>
              <a:t>lagret</a:t>
            </a:r>
            <a:r>
              <a:rPr lang="de-DE" altLang="zh-CN" sz="2000" dirty="0" smtClean="0">
                <a:ea typeface="宋体" pitchFamily="2" charset="-122"/>
              </a:rPr>
              <a:t> i feilminne. </a:t>
            </a:r>
          </a:p>
          <a:p>
            <a:pPr>
              <a:spcBef>
                <a:spcPct val="50000"/>
              </a:spcBef>
            </a:pPr>
            <a:endParaRPr lang="de-DE" altLang="zh-CN" sz="2000" dirty="0">
              <a:ea typeface="宋体" pitchFamily="2" charset="-122"/>
            </a:endParaRPr>
          </a:p>
          <a:p>
            <a:pPr>
              <a:spcBef>
                <a:spcPct val="50000"/>
              </a:spcBef>
            </a:pPr>
            <a:r>
              <a:rPr lang="de-DE" altLang="zh-CN" sz="2000" dirty="0" err="1" smtClean="0">
                <a:ea typeface="宋体" pitchFamily="2" charset="-122"/>
              </a:rPr>
              <a:t>Vi</a:t>
            </a:r>
            <a:r>
              <a:rPr lang="de-DE" altLang="zh-CN" sz="2000" dirty="0" smtClean="0">
                <a:ea typeface="宋体" pitchFamily="2" charset="-122"/>
              </a:rPr>
              <a:t> </a:t>
            </a:r>
            <a:r>
              <a:rPr lang="de-DE" altLang="zh-CN" sz="2000" dirty="0" err="1" smtClean="0">
                <a:ea typeface="宋体" pitchFamily="2" charset="-122"/>
              </a:rPr>
              <a:t>må</a:t>
            </a:r>
            <a:r>
              <a:rPr lang="de-DE" altLang="zh-CN" sz="2000" dirty="0" smtClean="0">
                <a:ea typeface="宋体" pitchFamily="2" charset="-122"/>
              </a:rPr>
              <a:t> se </a:t>
            </a:r>
            <a:r>
              <a:rPr lang="de-DE" altLang="zh-CN" sz="2000" dirty="0" err="1" smtClean="0">
                <a:ea typeface="宋体" pitchFamily="2" charset="-122"/>
              </a:rPr>
              <a:t>for</a:t>
            </a:r>
            <a:r>
              <a:rPr lang="de-DE" altLang="zh-CN" sz="2000" dirty="0" smtClean="0">
                <a:ea typeface="宋体" pitchFamily="2" charset="-122"/>
              </a:rPr>
              <a:t> </a:t>
            </a:r>
            <a:r>
              <a:rPr lang="de-DE" altLang="zh-CN" sz="2000" dirty="0" err="1" smtClean="0">
                <a:ea typeface="宋体" pitchFamily="2" charset="-122"/>
              </a:rPr>
              <a:t>oss</a:t>
            </a:r>
            <a:r>
              <a:rPr lang="de-DE" altLang="zh-CN" sz="2000" dirty="0" smtClean="0">
                <a:ea typeface="宋体" pitchFamily="2" charset="-122"/>
              </a:rPr>
              <a:t> </a:t>
            </a:r>
            <a:r>
              <a:rPr lang="de-DE" altLang="zh-CN" sz="2000" dirty="0" err="1" smtClean="0">
                <a:ea typeface="宋体" pitchFamily="2" charset="-122"/>
              </a:rPr>
              <a:t>at</a:t>
            </a:r>
            <a:r>
              <a:rPr lang="de-DE" altLang="zh-CN" sz="2000" dirty="0" smtClean="0">
                <a:ea typeface="宋体" pitchFamily="2" charset="-122"/>
              </a:rPr>
              <a:t> </a:t>
            </a:r>
            <a:r>
              <a:rPr lang="de-DE" altLang="zh-CN" sz="2000" dirty="0" err="1" smtClean="0">
                <a:ea typeface="宋体" pitchFamily="2" charset="-122"/>
              </a:rPr>
              <a:t>hver</a:t>
            </a:r>
            <a:r>
              <a:rPr lang="de-DE" altLang="zh-CN" sz="2000" dirty="0" smtClean="0">
                <a:ea typeface="宋体" pitchFamily="2" charset="-122"/>
              </a:rPr>
              <a:t> </a:t>
            </a:r>
            <a:r>
              <a:rPr lang="de-DE" altLang="zh-CN" sz="2000" dirty="0" err="1" smtClean="0">
                <a:ea typeface="宋体" pitchFamily="2" charset="-122"/>
              </a:rPr>
              <a:t>enkelt</a:t>
            </a:r>
            <a:r>
              <a:rPr lang="de-DE" altLang="zh-CN" sz="2000" dirty="0" smtClean="0">
                <a:ea typeface="宋体" pitchFamily="2" charset="-122"/>
              </a:rPr>
              <a:t> </a:t>
            </a:r>
            <a:r>
              <a:rPr lang="de-DE" altLang="zh-CN" sz="2000" dirty="0" err="1" smtClean="0">
                <a:ea typeface="宋体" pitchFamily="2" charset="-122"/>
              </a:rPr>
              <a:t>bryterposisjon</a:t>
            </a:r>
            <a:r>
              <a:rPr lang="de-DE" altLang="zh-CN" sz="2000" dirty="0" smtClean="0">
                <a:ea typeface="宋体" pitchFamily="2" charset="-122"/>
              </a:rPr>
              <a:t> har en </a:t>
            </a:r>
            <a:r>
              <a:rPr lang="de-DE" altLang="zh-CN" sz="2000" dirty="0" err="1" smtClean="0">
                <a:ea typeface="宋体" pitchFamily="2" charset="-122"/>
              </a:rPr>
              <a:t>egen</a:t>
            </a:r>
            <a:r>
              <a:rPr lang="de-DE" altLang="zh-CN" sz="2000" dirty="0" smtClean="0">
                <a:ea typeface="宋体" pitchFamily="2" charset="-122"/>
              </a:rPr>
              <a:t> </a:t>
            </a:r>
            <a:r>
              <a:rPr lang="de-DE" altLang="zh-CN" sz="2000" dirty="0" err="1" smtClean="0">
                <a:ea typeface="宋体" pitchFamily="2" charset="-122"/>
              </a:rPr>
              <a:t>inngang</a:t>
            </a:r>
            <a:r>
              <a:rPr lang="de-DE" altLang="zh-CN" sz="2000" dirty="0" smtClean="0">
                <a:ea typeface="宋体" pitchFamily="2" charset="-122"/>
              </a:rPr>
              <a:t> </a:t>
            </a:r>
            <a:r>
              <a:rPr lang="de-DE" altLang="zh-CN" sz="2000" dirty="0" err="1" smtClean="0">
                <a:ea typeface="宋体" pitchFamily="2" charset="-122"/>
              </a:rPr>
              <a:t>til</a:t>
            </a:r>
            <a:r>
              <a:rPr lang="de-DE" altLang="zh-CN" sz="2000" dirty="0" smtClean="0">
                <a:ea typeface="宋体" pitchFamily="2" charset="-122"/>
              </a:rPr>
              <a:t> BCM/</a:t>
            </a:r>
            <a:r>
              <a:rPr lang="de-DE" altLang="zh-CN" sz="2000" dirty="0" err="1" smtClean="0">
                <a:ea typeface="宋体" pitchFamily="2" charset="-122"/>
              </a:rPr>
              <a:t>Sentralelektronikken</a:t>
            </a:r>
            <a:r>
              <a:rPr lang="de-DE" altLang="zh-CN" sz="2000" dirty="0" smtClean="0">
                <a:ea typeface="宋体" pitchFamily="2" charset="-122"/>
              </a:rPr>
              <a:t> via </a:t>
            </a:r>
            <a:r>
              <a:rPr lang="de-DE" altLang="zh-CN" sz="2000" dirty="0" err="1" smtClean="0">
                <a:ea typeface="宋体" pitchFamily="2" charset="-122"/>
              </a:rPr>
              <a:t>hver</a:t>
            </a:r>
            <a:r>
              <a:rPr lang="de-DE" altLang="zh-CN" sz="2000" dirty="0" smtClean="0">
                <a:ea typeface="宋体" pitchFamily="2" charset="-122"/>
              </a:rPr>
              <a:t> sin </a:t>
            </a:r>
            <a:r>
              <a:rPr lang="de-DE" altLang="zh-CN" sz="2000" dirty="0" err="1" smtClean="0">
                <a:ea typeface="宋体" pitchFamily="2" charset="-122"/>
              </a:rPr>
              <a:t>ledning</a:t>
            </a:r>
            <a:r>
              <a:rPr lang="de-DE" altLang="zh-CN" sz="2000" dirty="0" smtClean="0">
                <a:ea typeface="宋体" pitchFamily="2" charset="-122"/>
              </a:rPr>
              <a:t>, </a:t>
            </a:r>
            <a:r>
              <a:rPr lang="de-DE" altLang="zh-CN" sz="2000" dirty="0" err="1" smtClean="0">
                <a:ea typeface="宋体" pitchFamily="2" charset="-122"/>
              </a:rPr>
              <a:t>inn</a:t>
            </a:r>
            <a:r>
              <a:rPr lang="de-DE" altLang="zh-CN" sz="2000" dirty="0" smtClean="0">
                <a:ea typeface="宋体" pitchFamily="2" charset="-122"/>
              </a:rPr>
              <a:t> </a:t>
            </a:r>
            <a:r>
              <a:rPr lang="de-DE" altLang="zh-CN" sz="2000" dirty="0" err="1" smtClean="0">
                <a:ea typeface="宋体" pitchFamily="2" charset="-122"/>
              </a:rPr>
              <a:t>på</a:t>
            </a:r>
            <a:r>
              <a:rPr lang="de-DE" altLang="zh-CN" sz="2000" dirty="0" smtClean="0">
                <a:ea typeface="宋体" pitchFamily="2" charset="-122"/>
              </a:rPr>
              <a:t> </a:t>
            </a:r>
            <a:r>
              <a:rPr lang="de-DE" altLang="zh-CN" sz="2000" dirty="0" err="1" smtClean="0">
                <a:ea typeface="宋体" pitchFamily="2" charset="-122"/>
              </a:rPr>
              <a:t>ulike</a:t>
            </a:r>
            <a:r>
              <a:rPr lang="de-DE" altLang="zh-CN" sz="2000" dirty="0" smtClean="0">
                <a:ea typeface="宋体" pitchFamily="2" charset="-122"/>
              </a:rPr>
              <a:t> </a:t>
            </a:r>
            <a:r>
              <a:rPr lang="de-DE" altLang="zh-CN" sz="2000" dirty="0" err="1" smtClean="0">
                <a:ea typeface="宋体" pitchFamily="2" charset="-122"/>
              </a:rPr>
              <a:t>stikkere</a:t>
            </a:r>
            <a:r>
              <a:rPr lang="de-DE" altLang="zh-CN" sz="2000" dirty="0" smtClean="0">
                <a:ea typeface="宋体" pitchFamily="2" charset="-122"/>
              </a:rPr>
              <a:t>.</a:t>
            </a:r>
          </a:p>
          <a:p>
            <a:pPr>
              <a:spcBef>
                <a:spcPct val="50000"/>
              </a:spcBef>
            </a:pPr>
            <a:r>
              <a:rPr lang="de-DE" altLang="zh-CN" sz="2000" u="sng" dirty="0" err="1" smtClean="0">
                <a:ea typeface="宋体" pitchFamily="2" charset="-122"/>
              </a:rPr>
              <a:t>Bryter</a:t>
            </a:r>
            <a:r>
              <a:rPr lang="de-DE" altLang="zh-CN" sz="2000" u="sng" dirty="0" smtClean="0">
                <a:ea typeface="宋体" pitchFamily="2" charset="-122"/>
              </a:rPr>
              <a:t> </a:t>
            </a:r>
            <a:r>
              <a:rPr lang="de-DE" altLang="zh-CN" sz="2000" u="sng" dirty="0" err="1" smtClean="0">
                <a:ea typeface="宋体" pitchFamily="2" charset="-122"/>
              </a:rPr>
              <a:t>kan</a:t>
            </a:r>
            <a:r>
              <a:rPr lang="de-DE" altLang="zh-CN" sz="2000" u="sng" dirty="0" smtClean="0">
                <a:ea typeface="宋体" pitchFamily="2" charset="-122"/>
              </a:rPr>
              <a:t> </a:t>
            </a:r>
            <a:r>
              <a:rPr lang="de-DE" altLang="zh-CN" sz="2000" u="sng" dirty="0" err="1" smtClean="0">
                <a:ea typeface="宋体" pitchFamily="2" charset="-122"/>
              </a:rPr>
              <a:t>også</a:t>
            </a:r>
            <a:r>
              <a:rPr lang="de-DE" altLang="zh-CN" sz="2000" u="sng" dirty="0" smtClean="0">
                <a:ea typeface="宋体" pitchFamily="2" charset="-122"/>
              </a:rPr>
              <a:t> </a:t>
            </a:r>
            <a:r>
              <a:rPr lang="de-DE" altLang="zh-CN" sz="2000" u="sng" dirty="0" err="1" smtClean="0">
                <a:ea typeface="宋体" pitchFamily="2" charset="-122"/>
              </a:rPr>
              <a:t>testes</a:t>
            </a:r>
            <a:r>
              <a:rPr lang="de-DE" altLang="zh-CN" sz="2000" u="sng" dirty="0" smtClean="0">
                <a:ea typeface="宋体" pitchFamily="2" charset="-122"/>
              </a:rPr>
              <a:t> via Er/</a:t>
            </a:r>
            <a:r>
              <a:rPr lang="de-DE" altLang="zh-CN" sz="2000" u="sng" dirty="0" err="1" smtClean="0">
                <a:ea typeface="宋体" pitchFamily="2" charset="-122"/>
              </a:rPr>
              <a:t>måleverdier</a:t>
            </a:r>
            <a:r>
              <a:rPr lang="de-DE" altLang="zh-CN" sz="2000" u="sng" dirty="0" smtClean="0">
                <a:ea typeface="宋体" pitchFamily="2" charset="-122"/>
              </a:rPr>
              <a:t>!</a:t>
            </a:r>
            <a:endParaRPr lang="de-DE" altLang="zh-CN" sz="2000" u="sng" dirty="0">
              <a:ea typeface="宋体" pitchFamily="2" charset="-122"/>
            </a:endParaRPr>
          </a:p>
        </p:txBody>
      </p: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86"/>
          <p:cNvSpPr>
            <a:spLocks/>
          </p:cNvSpPr>
          <p:nvPr/>
        </p:nvSpPr>
        <p:spPr bwMode="auto">
          <a:xfrm>
            <a:off x="7739947" y="1333888"/>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cxnSp>
        <p:nvCxnSpPr>
          <p:cNvPr id="20" name="Rett linje 19"/>
          <p:cNvCxnSpPr/>
          <p:nvPr/>
        </p:nvCxnSpPr>
        <p:spPr>
          <a:xfrm>
            <a:off x="6240957" y="2934265"/>
            <a:ext cx="967" cy="1048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7572600" y="4749760"/>
            <a:ext cx="3895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6" name="Picture 2" descr="C:\Users\larsko\Pictures\Lysbry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9264" y="4923532"/>
            <a:ext cx="1523383" cy="1142537"/>
          </a:xfrm>
          <a:prstGeom prst="rect">
            <a:avLst/>
          </a:prstGeom>
          <a:noFill/>
          <a:extLst>
            <a:ext uri="{909E8E84-426E-40DD-AFC4-6F175D3DCCD1}">
              <a14:hiddenFill xmlns:a14="http://schemas.microsoft.com/office/drawing/2010/main">
                <a:solidFill>
                  <a:srgbClr val="FFFFFF"/>
                </a:solidFill>
              </a14:hiddenFill>
            </a:ext>
          </a:extLst>
        </p:spPr>
      </p:pic>
      <p:sp>
        <p:nvSpPr>
          <p:cNvPr id="100" name="Pluss 99"/>
          <p:cNvSpPr/>
          <p:nvPr/>
        </p:nvSpPr>
        <p:spPr>
          <a:xfrm>
            <a:off x="6038253" y="6300911"/>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1" name="Rett linje 30"/>
          <p:cNvCxnSpPr>
            <a:endCxn id="100" idx="3"/>
          </p:cNvCxnSpPr>
          <p:nvPr/>
        </p:nvCxnSpPr>
        <p:spPr>
          <a:xfrm>
            <a:off x="6245126" y="5910299"/>
            <a:ext cx="1" cy="4333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097" name="Rett linje 684096"/>
          <p:cNvCxnSpPr>
            <a:stCxn id="10" idx="0"/>
          </p:cNvCxnSpPr>
          <p:nvPr/>
        </p:nvCxnSpPr>
        <p:spPr>
          <a:xfrm flipH="1">
            <a:off x="6240955" y="4717216"/>
            <a:ext cx="969" cy="4247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84099" name="TekstSylinder 684098"/>
          <p:cNvSpPr txBox="1"/>
          <p:nvPr/>
        </p:nvSpPr>
        <p:spPr>
          <a:xfrm>
            <a:off x="6474025" y="6277630"/>
            <a:ext cx="2262158" cy="369332"/>
          </a:xfrm>
          <a:prstGeom prst="rect">
            <a:avLst/>
          </a:prstGeom>
          <a:noFill/>
        </p:spPr>
        <p:txBody>
          <a:bodyPr wrap="none" rtlCol="0">
            <a:spAutoFit/>
          </a:bodyPr>
          <a:lstStyle/>
          <a:p>
            <a:r>
              <a:rPr lang="nb-NO" sz="1800" dirty="0" smtClean="0"/>
              <a:t>Fast spenning (12V)</a:t>
            </a:r>
            <a:endParaRPr lang="nb-NO" sz="1800" dirty="0"/>
          </a:p>
        </p:txBody>
      </p:sp>
    </p:spTree>
    <p:extLst>
      <p:ext uri="{BB962C8B-B14F-4D97-AF65-F5344CB8AC3E}">
        <p14:creationId xmlns:p14="http://schemas.microsoft.com/office/powerpoint/2010/main" val="1151410815"/>
      </p:ext>
    </p:extLst>
  </p:cSld>
  <p:clrMapOvr>
    <a:masterClrMapping/>
  </p:clrMapOvr>
  <p:transition>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err="1" smtClean="0"/>
              <a:t>Diagnose</a:t>
            </a:r>
            <a:r>
              <a:rPr lang="sv-SE" dirty="0" smtClean="0"/>
              <a:t> av sensorer</a:t>
            </a:r>
            <a:endParaRPr lang="sv-SE" dirty="0"/>
          </a:p>
        </p:txBody>
      </p:sp>
      <p:sp>
        <p:nvSpPr>
          <p:cNvPr id="12" name="Platshållare för text 11"/>
          <p:cNvSpPr>
            <a:spLocks noGrp="1"/>
          </p:cNvSpPr>
          <p:nvPr>
            <p:ph type="body" idx="1"/>
          </p:nvPr>
        </p:nvSpPr>
        <p:spPr/>
        <p:txBody>
          <a:bodyPr/>
          <a:lstStyle/>
          <a:p>
            <a:r>
              <a:rPr lang="sv-SE" dirty="0" smtClean="0"/>
              <a:t>Avsnitt </a:t>
            </a:r>
            <a:r>
              <a:rPr lang="sv-SE" dirty="0"/>
              <a:t>7</a:t>
            </a:r>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a:xfrm>
            <a:off x="594172" y="375545"/>
            <a:ext cx="9611963" cy="1037459"/>
          </a:xfrm>
        </p:spPr>
        <p:txBody>
          <a:bodyPr/>
          <a:lstStyle/>
          <a:p>
            <a:r>
              <a:rPr lang="sv-SE" dirty="0" err="1" smtClean="0"/>
              <a:t>Diagnose</a:t>
            </a:r>
            <a:r>
              <a:rPr lang="sv-SE" dirty="0" smtClean="0"/>
              <a:t> av sensorer/</a:t>
            </a:r>
            <a:r>
              <a:rPr lang="sv-SE" dirty="0" err="1" smtClean="0"/>
              <a:t>givere</a:t>
            </a:r>
            <a:endParaRPr lang="sv-SE" dirty="0"/>
          </a:p>
        </p:txBody>
      </p:sp>
      <p:pic>
        <p:nvPicPr>
          <p:cNvPr id="8" name="Picture 2" descr="C:\Users\larsko\Pictures\bosch-motortester-fsa-7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603" y="2124447"/>
            <a:ext cx="2264456" cy="3816667"/>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bilde 5"/>
          <p:cNvPicPr>
            <a:picLocks noGrp="1" noChangeAspect="1"/>
          </p:cNvPicPr>
          <p:nvPr>
            <p:ph type="pic" idx="13"/>
          </p:nvPr>
        </p:nvPicPr>
        <p:blipFill>
          <a:blip r:embed="rId4">
            <a:extLst>
              <a:ext uri="{28A0092B-C50C-407E-A947-70E740481C1C}">
                <a14:useLocalDpi xmlns:a14="http://schemas.microsoft.com/office/drawing/2010/main" val="0"/>
              </a:ext>
            </a:extLst>
          </a:blip>
          <a:srcRect t="13890" b="13890"/>
          <a:stretch>
            <a:fillRect/>
          </a:stretch>
        </p:blipFill>
        <p:spPr>
          <a:xfrm>
            <a:off x="162124" y="2099865"/>
            <a:ext cx="7268271" cy="4467577"/>
          </a:xfrm>
        </p:spPr>
      </p:pic>
      <p:sp>
        <p:nvSpPr>
          <p:cNvPr id="10" name="Rektangel 9"/>
          <p:cNvSpPr/>
          <p:nvPr/>
        </p:nvSpPr>
        <p:spPr>
          <a:xfrm>
            <a:off x="1002867" y="1413004"/>
            <a:ext cx="6624736" cy="646331"/>
          </a:xfrm>
          <a:prstGeom prst="rect">
            <a:avLst/>
          </a:prstGeom>
        </p:spPr>
        <p:txBody>
          <a:bodyPr wrap="square">
            <a:spAutoFit/>
          </a:bodyPr>
          <a:lstStyle/>
          <a:p>
            <a:pPr lvl="0"/>
            <a:r>
              <a:rPr lang="nb-NO" sz="3600" dirty="0">
                <a:solidFill>
                  <a:prstClr val="black"/>
                </a:solidFill>
              </a:rPr>
              <a:t>Sensorer på arbeid</a:t>
            </a:r>
          </a:p>
        </p:txBody>
      </p:sp>
    </p:spTree>
    <p:extLst>
      <p:ext uri="{BB962C8B-B14F-4D97-AF65-F5344CB8AC3E}">
        <p14:creationId xmlns:p14="http://schemas.microsoft.com/office/powerpoint/2010/main" val="2092444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sensorer</a:t>
            </a:r>
            <a:r>
              <a:rPr lang="de-DE" altLang="zh-CN" dirty="0" smtClean="0">
                <a:ea typeface="宋体" pitchFamily="2" charset="-122"/>
              </a:rPr>
              <a:t> (</a:t>
            </a:r>
            <a:r>
              <a:rPr lang="de-DE" altLang="zh-CN" dirty="0" err="1" smtClean="0">
                <a:ea typeface="宋体" pitchFamily="2" charset="-122"/>
              </a:rPr>
              <a:t>Potensiometer</a:t>
            </a:r>
            <a:r>
              <a:rPr lang="de-DE" altLang="zh-CN" dirty="0" smtClean="0">
                <a:ea typeface="宋体" pitchFamily="2" charset="-122"/>
              </a:rPr>
              <a:t>)</a:t>
            </a:r>
            <a:endParaRPr lang="de-DE" altLang="zh-CN" dirty="0">
              <a:ea typeface="宋体" pitchFamily="2" charset="-122"/>
            </a:endParaRPr>
          </a:p>
        </p:txBody>
      </p:sp>
      <p:sp>
        <p:nvSpPr>
          <p:cNvPr id="2" name="TekstSylinder 1"/>
          <p:cNvSpPr txBox="1"/>
          <p:nvPr/>
        </p:nvSpPr>
        <p:spPr>
          <a:xfrm>
            <a:off x="5761162" y="1393175"/>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8276840" y="1770431"/>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596145" y="1593372"/>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605802" y="2811831"/>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608016" y="4202509"/>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596145" y="2048218"/>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720102" y="1795111"/>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p:nvPr/>
        </p:nvCxnSpPr>
        <p:spPr>
          <a:xfrm flipH="1" flipV="1">
            <a:off x="6710445" y="2481392"/>
            <a:ext cx="9657" cy="306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720102" y="3027224"/>
            <a:ext cx="0" cy="1154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573858" y="4652765"/>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7327348" y="6800401"/>
            <a:ext cx="6472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a:off x="8110809" y="6442029"/>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200" y="4410263"/>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521931" y="4796669"/>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8010140" y="4700759"/>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569797" y="4921963"/>
            <a:ext cx="500315" cy="7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0" idx="6"/>
          </p:cNvCxnSpPr>
          <p:nvPr/>
        </p:nvCxnSpPr>
        <p:spPr>
          <a:xfrm flipH="1">
            <a:off x="6847032" y="4707149"/>
            <a:ext cx="1200362" cy="536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569797" y="4921963"/>
            <a:ext cx="81159" cy="1878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a:endCxn id="169" idx="0"/>
          </p:cNvCxnSpPr>
          <p:nvPr/>
        </p:nvCxnSpPr>
        <p:spPr>
          <a:xfrm flipV="1">
            <a:off x="6834402" y="2910525"/>
            <a:ext cx="1437866" cy="1560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Rett pil 78"/>
          <p:cNvCxnSpPr>
            <a:endCxn id="182" idx="6"/>
          </p:cNvCxnSpPr>
          <p:nvPr/>
        </p:nvCxnSpPr>
        <p:spPr>
          <a:xfrm flipH="1">
            <a:off x="6824745" y="1703609"/>
            <a:ext cx="306603" cy="4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a:off x="6722316" y="4445576"/>
            <a:ext cx="0" cy="261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Rett linje 4"/>
          <p:cNvCxnSpPr/>
          <p:nvPr/>
        </p:nvCxnSpPr>
        <p:spPr>
          <a:xfrm flipV="1">
            <a:off x="7131348" y="1690909"/>
            <a:ext cx="519608" cy="121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415863" y="1690909"/>
            <a:ext cx="1" cy="190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7214204" y="1680251"/>
            <a:ext cx="0" cy="21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622514" y="1703059"/>
            <a:ext cx="0" cy="186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58"/>
          <p:cNvSpPr>
            <a:spLocks noChangeArrowheads="1"/>
          </p:cNvSpPr>
          <p:nvPr/>
        </p:nvSpPr>
        <p:spPr bwMode="auto">
          <a:xfrm>
            <a:off x="4410596" y="5029387"/>
            <a:ext cx="432048" cy="119951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92" name="Ellipse 91"/>
          <p:cNvSpPr/>
          <p:nvPr/>
        </p:nvSpPr>
        <p:spPr>
          <a:xfrm flipV="1">
            <a:off x="4490033" y="6352633"/>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4" name="Rett linje 23"/>
          <p:cNvCxnSpPr>
            <a:stCxn id="91" idx="2"/>
            <a:endCxn id="92" idx="4"/>
          </p:cNvCxnSpPr>
          <p:nvPr/>
        </p:nvCxnSpPr>
        <p:spPr>
          <a:xfrm>
            <a:off x="4626620" y="6228902"/>
            <a:ext cx="0" cy="123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4194572" y="6800401"/>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096" name="Rett linje 684095"/>
          <p:cNvCxnSpPr>
            <a:stCxn id="92" idx="0"/>
          </p:cNvCxnSpPr>
          <p:nvPr/>
        </p:nvCxnSpPr>
        <p:spPr>
          <a:xfrm>
            <a:off x="4626620" y="6568657"/>
            <a:ext cx="0" cy="2317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59"/>
          <p:cNvSpPr>
            <a:spLocks noChangeArrowheads="1"/>
          </p:cNvSpPr>
          <p:nvPr/>
        </p:nvSpPr>
        <p:spPr bwMode="auto">
          <a:xfrm>
            <a:off x="5994772" y="3490143"/>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098" name="Rett linje 684097"/>
          <p:cNvCxnSpPr>
            <a:stCxn id="102" idx="2"/>
          </p:cNvCxnSpPr>
          <p:nvPr/>
        </p:nvCxnSpPr>
        <p:spPr>
          <a:xfrm flipH="1">
            <a:off x="4626620" y="3604443"/>
            <a:ext cx="13681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00" name="Rett linje 684099"/>
          <p:cNvCxnSpPr/>
          <p:nvPr/>
        </p:nvCxnSpPr>
        <p:spPr>
          <a:xfrm>
            <a:off x="4626620" y="3636876"/>
            <a:ext cx="0" cy="101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64"/>
          <p:cNvSpPr>
            <a:spLocks noChangeArrowheads="1"/>
          </p:cNvSpPr>
          <p:nvPr/>
        </p:nvSpPr>
        <p:spPr bwMode="auto">
          <a:xfrm>
            <a:off x="4534607" y="4652765"/>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103" name="Rett linje 684102"/>
          <p:cNvCxnSpPr>
            <a:stCxn id="108" idx="4"/>
            <a:endCxn id="91" idx="0"/>
          </p:cNvCxnSpPr>
          <p:nvPr/>
        </p:nvCxnSpPr>
        <p:spPr>
          <a:xfrm flipH="1">
            <a:off x="4626620" y="4881365"/>
            <a:ext cx="22287" cy="148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17" name="Rett pil 684116"/>
          <p:cNvCxnSpPr/>
          <p:nvPr/>
        </p:nvCxnSpPr>
        <p:spPr>
          <a:xfrm flipH="1">
            <a:off x="4122564" y="5257988"/>
            <a:ext cx="936104" cy="7548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4120" name="Rett linje 684119"/>
          <p:cNvCxnSpPr/>
          <p:nvPr/>
        </p:nvCxnSpPr>
        <p:spPr>
          <a:xfrm flipV="1">
            <a:off x="5058668" y="4881365"/>
            <a:ext cx="0" cy="376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Oval 64"/>
          <p:cNvSpPr>
            <a:spLocks noChangeArrowheads="1"/>
          </p:cNvSpPr>
          <p:nvPr/>
        </p:nvSpPr>
        <p:spPr bwMode="auto">
          <a:xfrm>
            <a:off x="4944368" y="4682369"/>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122" name="Rett linje 684121"/>
          <p:cNvCxnSpPr>
            <a:stCxn id="126" idx="6"/>
            <a:endCxn id="10" idx="2"/>
          </p:cNvCxnSpPr>
          <p:nvPr/>
        </p:nvCxnSpPr>
        <p:spPr>
          <a:xfrm flipV="1">
            <a:off x="5172968" y="4760777"/>
            <a:ext cx="1400890" cy="35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4123" name="TekstSylinder 684122"/>
          <p:cNvSpPr txBox="1"/>
          <p:nvPr/>
        </p:nvSpPr>
        <p:spPr>
          <a:xfrm>
            <a:off x="4729577" y="2792730"/>
            <a:ext cx="886781" cy="415498"/>
          </a:xfrm>
          <a:prstGeom prst="rect">
            <a:avLst/>
          </a:prstGeom>
          <a:solidFill>
            <a:srgbClr val="FF0000"/>
          </a:solidFill>
          <a:ln>
            <a:solidFill>
              <a:srgbClr val="FF0000"/>
            </a:solidFill>
          </a:ln>
        </p:spPr>
        <p:txBody>
          <a:bodyPr wrap="none" rtlCol="0">
            <a:spAutoFit/>
          </a:bodyPr>
          <a:lstStyle/>
          <a:p>
            <a:r>
              <a:rPr lang="nb-NO" dirty="0" smtClean="0"/>
              <a:t>5/12V</a:t>
            </a:r>
            <a:endParaRPr lang="nb-NO" dirty="0"/>
          </a:p>
        </p:txBody>
      </p:sp>
      <p:cxnSp>
        <p:nvCxnSpPr>
          <p:cNvPr id="684125" name="Rett pil 684124"/>
          <p:cNvCxnSpPr>
            <a:endCxn id="102" idx="1"/>
          </p:cNvCxnSpPr>
          <p:nvPr/>
        </p:nvCxnSpPr>
        <p:spPr>
          <a:xfrm>
            <a:off x="5490716" y="3142031"/>
            <a:ext cx="537534" cy="3815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 name="TekstSylinder 255"/>
          <p:cNvSpPr txBox="1"/>
          <p:nvPr/>
        </p:nvSpPr>
        <p:spPr>
          <a:xfrm>
            <a:off x="4993548" y="5524501"/>
            <a:ext cx="1229824" cy="415498"/>
          </a:xfrm>
          <a:prstGeom prst="rect">
            <a:avLst/>
          </a:prstGeom>
          <a:noFill/>
        </p:spPr>
        <p:txBody>
          <a:bodyPr wrap="none" rtlCol="0">
            <a:spAutoFit/>
          </a:bodyPr>
          <a:lstStyle/>
          <a:p>
            <a:r>
              <a:rPr lang="nb-NO" dirty="0" smtClean="0"/>
              <a:t>200 ohm</a:t>
            </a:r>
            <a:endParaRPr lang="nb-NO" dirty="0"/>
          </a:p>
        </p:txBody>
      </p:sp>
      <p:sp>
        <p:nvSpPr>
          <p:cNvPr id="257" name="TekstSylinder 256"/>
          <p:cNvSpPr txBox="1"/>
          <p:nvPr/>
        </p:nvSpPr>
        <p:spPr>
          <a:xfrm>
            <a:off x="195964" y="2303866"/>
            <a:ext cx="4533613" cy="2677656"/>
          </a:xfrm>
          <a:prstGeom prst="rect">
            <a:avLst/>
          </a:prstGeom>
          <a:noFill/>
        </p:spPr>
        <p:txBody>
          <a:bodyPr wrap="none" rtlCol="0">
            <a:spAutoFit/>
          </a:bodyPr>
          <a:lstStyle/>
          <a:p>
            <a:r>
              <a:rPr lang="nb-NO" dirty="0" smtClean="0"/>
              <a:t>Potensiometeret har en kobling</a:t>
            </a:r>
          </a:p>
          <a:p>
            <a:r>
              <a:rPr lang="nb-NO" dirty="0" smtClean="0"/>
              <a:t>mot + og gods. Over den variable</a:t>
            </a:r>
          </a:p>
          <a:p>
            <a:r>
              <a:rPr lang="nb-NO" dirty="0"/>
              <a:t>m</a:t>
            </a:r>
            <a:r>
              <a:rPr lang="nb-NO" dirty="0" smtClean="0"/>
              <a:t>otstandsplaten har vi en «fjær», </a:t>
            </a:r>
          </a:p>
          <a:p>
            <a:r>
              <a:rPr lang="nb-NO" dirty="0"/>
              <a:t>s</a:t>
            </a:r>
            <a:r>
              <a:rPr lang="nb-NO" dirty="0" smtClean="0"/>
              <a:t>om beveger seg over flaten.</a:t>
            </a:r>
          </a:p>
          <a:p>
            <a:r>
              <a:rPr lang="nb-NO" dirty="0" smtClean="0"/>
              <a:t>I den ene enden har vi lav motstand,</a:t>
            </a:r>
          </a:p>
          <a:p>
            <a:r>
              <a:rPr lang="nb-NO" dirty="0" smtClean="0"/>
              <a:t>Og i den andre høy motstand. Så</a:t>
            </a:r>
          </a:p>
          <a:p>
            <a:r>
              <a:rPr lang="nb-NO" dirty="0" smtClean="0"/>
              <a:t>Motstanden øker og synker</a:t>
            </a:r>
          </a:p>
          <a:p>
            <a:r>
              <a:rPr lang="nb-NO" dirty="0" smtClean="0"/>
              <a:t>Avhengig av «fjærens» posisjon.</a:t>
            </a:r>
            <a:endParaRPr lang="nb-NO" dirty="0"/>
          </a:p>
        </p:txBody>
      </p:sp>
    </p:spTree>
    <p:extLst>
      <p:ext uri="{BB962C8B-B14F-4D97-AF65-F5344CB8AC3E}">
        <p14:creationId xmlns:p14="http://schemas.microsoft.com/office/powerpoint/2010/main" val="1972241981"/>
      </p:ext>
    </p:extLst>
  </p:cSld>
  <p:clrMapOvr>
    <a:masterClrMapping/>
  </p:clrMapOvr>
  <p:transition>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7" name="Rectangle 5"/>
          <p:cNvSpPr>
            <a:spLocks noGrp="1" noChangeArrowheads="1"/>
          </p:cNvSpPr>
          <p:nvPr>
            <p:ph type="title"/>
          </p:nvPr>
        </p:nvSpPr>
        <p:spPr/>
        <p:txBody>
          <a:bodyPr>
            <a:normAutofit/>
          </a:bodyPr>
          <a:lstStyle/>
          <a:p>
            <a:r>
              <a:rPr lang="de-DE" altLang="zh-CN" dirty="0">
                <a:ea typeface="宋体" pitchFamily="2" charset="-122"/>
              </a:rPr>
              <a:t>Diagnose </a:t>
            </a:r>
            <a:r>
              <a:rPr lang="de-DE" altLang="zh-CN" dirty="0" err="1">
                <a:ea typeface="宋体" pitchFamily="2" charset="-122"/>
              </a:rPr>
              <a:t>av</a:t>
            </a:r>
            <a:r>
              <a:rPr lang="de-DE" altLang="zh-CN" dirty="0">
                <a:ea typeface="宋体" pitchFamily="2" charset="-122"/>
              </a:rPr>
              <a:t> </a:t>
            </a:r>
            <a:r>
              <a:rPr lang="de-DE" altLang="zh-CN" dirty="0" err="1" smtClean="0">
                <a:ea typeface="宋体" pitchFamily="2" charset="-122"/>
              </a:rPr>
              <a:t>sensorer</a:t>
            </a:r>
            <a:r>
              <a:rPr lang="de-DE" altLang="zh-CN" dirty="0" smtClean="0">
                <a:ea typeface="宋体" pitchFamily="2" charset="-122"/>
              </a:rPr>
              <a:t> (Temperatur </a:t>
            </a:r>
            <a:r>
              <a:rPr lang="de-DE" altLang="zh-CN" dirty="0" err="1" smtClean="0">
                <a:ea typeface="宋体" pitchFamily="2" charset="-122"/>
              </a:rPr>
              <a:t>sensor</a:t>
            </a:r>
            <a:r>
              <a:rPr lang="de-DE" altLang="zh-CN" dirty="0" smtClean="0">
                <a:ea typeface="宋体" pitchFamily="2" charset="-122"/>
              </a:rPr>
              <a:t>)</a:t>
            </a:r>
            <a:endParaRPr lang="de-DE" altLang="zh-CN" dirty="0">
              <a:ea typeface="宋体" pitchFamily="2" charset="-122"/>
            </a:endParaRPr>
          </a:p>
        </p:txBody>
      </p:sp>
      <p:sp>
        <p:nvSpPr>
          <p:cNvPr id="2" name="TekstSylinder 1"/>
          <p:cNvSpPr txBox="1"/>
          <p:nvPr/>
        </p:nvSpPr>
        <p:spPr>
          <a:xfrm>
            <a:off x="5814824" y="1431809"/>
            <a:ext cx="4248472" cy="3017088"/>
          </a:xfrm>
          <a:prstGeom prst="rect">
            <a:avLst/>
          </a:prstGeom>
          <a:solidFill>
            <a:schemeClr val="bg2"/>
          </a:solidFill>
        </p:spPr>
        <p:txBody>
          <a:bodyPr wrap="square" rtlCol="0">
            <a:spAutoFit/>
          </a:bodyPr>
          <a:lstStyle/>
          <a:p>
            <a:endParaRPr lang="nb-NO" dirty="0"/>
          </a:p>
        </p:txBody>
      </p:sp>
      <p:grpSp>
        <p:nvGrpSpPr>
          <p:cNvPr id="136" name="Group 10"/>
          <p:cNvGrpSpPr>
            <a:grpSpLocks/>
          </p:cNvGrpSpPr>
          <p:nvPr/>
        </p:nvGrpSpPr>
        <p:grpSpPr bwMode="auto">
          <a:xfrm>
            <a:off x="8313353" y="2406918"/>
            <a:ext cx="1689100" cy="1663700"/>
            <a:chOff x="1792" y="1192"/>
            <a:chExt cx="1064" cy="1048"/>
          </a:xfrm>
        </p:grpSpPr>
        <p:sp>
          <p:nvSpPr>
            <p:cNvPr id="137" name="Rectangle 11"/>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8" name="Rectangle 12"/>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39" name="Rectangle 13"/>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0" name="Rectangle 14"/>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1" name="Rectangle 15"/>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2" name="Rectangle 16"/>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3" name="Rectangle 17"/>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4" name="Rectangle 18"/>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5" name="Rectangle 19"/>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6" name="Rectangle 20"/>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7" name="Rectangle 21"/>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8" name="Rectangle 22"/>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49" name="Rectangle 23"/>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0" name="Rectangle 24"/>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1" name="Rectangle 25"/>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2" name="Rectangle 26"/>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3" name="Rectangle 27"/>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4" name="Rectangle 28"/>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5" name="Rectangle 29"/>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6" name="Rectangle 30"/>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57" name="Rectangle 31"/>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158" name="Group 32"/>
            <p:cNvGrpSpPr>
              <a:grpSpLocks/>
            </p:cNvGrpSpPr>
            <p:nvPr/>
          </p:nvGrpSpPr>
          <p:grpSpPr bwMode="auto">
            <a:xfrm rot="-5356580">
              <a:off x="2424" y="1600"/>
              <a:ext cx="624" cy="240"/>
              <a:chOff x="3552" y="2096"/>
              <a:chExt cx="624" cy="240"/>
            </a:xfrm>
          </p:grpSpPr>
          <p:sp>
            <p:nvSpPr>
              <p:cNvPr id="175" name="Rectangle 33"/>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6" name="Rectangle 34"/>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7" name="Rectangle 35"/>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8" name="Rectangle 36"/>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9" name="Rectangle 37"/>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0" name="Rectangle 38"/>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1" name="Rectangle 39"/>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159" name="Group 40"/>
            <p:cNvGrpSpPr>
              <a:grpSpLocks/>
            </p:cNvGrpSpPr>
            <p:nvPr/>
          </p:nvGrpSpPr>
          <p:grpSpPr bwMode="auto">
            <a:xfrm rot="-5348187">
              <a:off x="1600" y="1600"/>
              <a:ext cx="624" cy="240"/>
              <a:chOff x="3552" y="2096"/>
              <a:chExt cx="624" cy="240"/>
            </a:xfrm>
          </p:grpSpPr>
          <p:sp>
            <p:nvSpPr>
              <p:cNvPr id="168" name="Rectangle 41"/>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9" name="Rectangle 42"/>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0" name="Rectangle 43"/>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1" name="Rectangle 44"/>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2" name="Rectangle 45"/>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3" name="Rectangle 46"/>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74" name="Rectangle 47"/>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160" name="Rectangle 48"/>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61" name="Rectangle 49"/>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2" name="Text Box 50"/>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163" name="Text Box 51"/>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164" name="Line 52"/>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65" name="Rectangle 53"/>
            <p:cNvSpPr>
              <a:spLocks noChangeArrowheads="1"/>
            </p:cNvSpPr>
            <p:nvPr/>
          </p:nvSpPr>
          <p:spPr bwMode="auto">
            <a:xfrm>
              <a:off x="2319"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166" name="Rectangle 54"/>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167" name="Rectangle 55"/>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182" name="Oval 59"/>
          <p:cNvSpPr>
            <a:spLocks noChangeArrowheads="1"/>
          </p:cNvSpPr>
          <p:nvPr/>
        </p:nvSpPr>
        <p:spPr bwMode="auto">
          <a:xfrm>
            <a:off x="6596145" y="1593372"/>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3" name="Oval 59"/>
          <p:cNvSpPr>
            <a:spLocks noChangeArrowheads="1"/>
          </p:cNvSpPr>
          <p:nvPr/>
        </p:nvSpPr>
        <p:spPr bwMode="auto">
          <a:xfrm>
            <a:off x="6605802" y="2811831"/>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4" name="Oval 64"/>
          <p:cNvSpPr>
            <a:spLocks noChangeArrowheads="1"/>
          </p:cNvSpPr>
          <p:nvPr/>
        </p:nvSpPr>
        <p:spPr bwMode="auto">
          <a:xfrm>
            <a:off x="6608016" y="4202509"/>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85" name="Rectangle 58"/>
          <p:cNvSpPr>
            <a:spLocks noChangeArrowheads="1"/>
          </p:cNvSpPr>
          <p:nvPr/>
        </p:nvSpPr>
        <p:spPr bwMode="auto">
          <a:xfrm>
            <a:off x="6596145" y="2048218"/>
            <a:ext cx="228600" cy="4572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4" name="Rett linje 3"/>
          <p:cNvCxnSpPr/>
          <p:nvPr/>
        </p:nvCxnSpPr>
        <p:spPr>
          <a:xfrm>
            <a:off x="6720102" y="1795111"/>
            <a:ext cx="0" cy="263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tt linje 5"/>
          <p:cNvCxnSpPr/>
          <p:nvPr/>
        </p:nvCxnSpPr>
        <p:spPr>
          <a:xfrm flipH="1" flipV="1">
            <a:off x="6710445" y="2481392"/>
            <a:ext cx="9657" cy="306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720102" y="3027224"/>
            <a:ext cx="0" cy="1154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flipV="1">
            <a:off x="6573858" y="4652765"/>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2" name="Rett linje 11"/>
          <p:cNvCxnSpPr/>
          <p:nvPr/>
        </p:nvCxnSpPr>
        <p:spPr>
          <a:xfrm>
            <a:off x="7327348" y="6800401"/>
            <a:ext cx="6472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a:off x="8110809" y="6442029"/>
            <a:ext cx="797013" cy="415498"/>
          </a:xfrm>
          <a:prstGeom prst="rect">
            <a:avLst/>
          </a:prstGeom>
          <a:noFill/>
        </p:spPr>
        <p:txBody>
          <a:bodyPr wrap="none" rtlCol="0">
            <a:spAutoFit/>
          </a:bodyPr>
          <a:lstStyle/>
          <a:p>
            <a:r>
              <a:rPr lang="nb-NO" dirty="0" smtClean="0"/>
              <a:t>Kl.31</a:t>
            </a:r>
            <a:endParaRPr lang="nb-NO" dirty="0"/>
          </a:p>
        </p:txBody>
      </p:sp>
      <p:pic>
        <p:nvPicPr>
          <p:cNvPr id="205"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200" y="4410263"/>
            <a:ext cx="1219200" cy="847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tt linje 18"/>
          <p:cNvCxnSpPr/>
          <p:nvPr/>
        </p:nvCxnSpPr>
        <p:spPr>
          <a:xfrm flipH="1" flipV="1">
            <a:off x="8521931" y="4796669"/>
            <a:ext cx="1109195" cy="6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70"/>
          <p:cNvSpPr>
            <a:spLocks noChangeArrowheads="1"/>
          </p:cNvSpPr>
          <p:nvPr/>
        </p:nvSpPr>
        <p:spPr bwMode="auto">
          <a:xfrm>
            <a:off x="8010140" y="4700759"/>
            <a:ext cx="533400" cy="22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22" name="Rett linje 21"/>
          <p:cNvCxnSpPr/>
          <p:nvPr/>
        </p:nvCxnSpPr>
        <p:spPr>
          <a:xfrm flipH="1">
            <a:off x="7569797" y="4921963"/>
            <a:ext cx="500315" cy="7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0" idx="6"/>
          </p:cNvCxnSpPr>
          <p:nvPr/>
        </p:nvCxnSpPr>
        <p:spPr>
          <a:xfrm flipH="1">
            <a:off x="6847032" y="4707149"/>
            <a:ext cx="1200362" cy="536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4112" name="Rett linje 684111"/>
          <p:cNvCxnSpPr/>
          <p:nvPr/>
        </p:nvCxnSpPr>
        <p:spPr>
          <a:xfrm>
            <a:off x="7569797" y="4921963"/>
            <a:ext cx="81159" cy="1878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27" name="Rett pil 684126"/>
          <p:cNvCxnSpPr>
            <a:stCxn id="183" idx="6"/>
            <a:endCxn id="173" idx="0"/>
          </p:cNvCxnSpPr>
          <p:nvPr/>
        </p:nvCxnSpPr>
        <p:spPr>
          <a:xfrm>
            <a:off x="6834402" y="2926131"/>
            <a:ext cx="1483567" cy="1135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Rett pil 78"/>
          <p:cNvCxnSpPr>
            <a:endCxn id="182" idx="6"/>
          </p:cNvCxnSpPr>
          <p:nvPr/>
        </p:nvCxnSpPr>
        <p:spPr>
          <a:xfrm flipH="1">
            <a:off x="6824745" y="1703609"/>
            <a:ext cx="306603" cy="4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a:off x="6722316" y="4445576"/>
            <a:ext cx="0" cy="261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3" name="Picture 2" descr="C:\Users\larsko\Pictures\Utropste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 y="1167578"/>
            <a:ext cx="585702" cy="82001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58"/>
          <p:cNvSpPr>
            <a:spLocks noChangeArrowheads="1"/>
          </p:cNvSpPr>
          <p:nvPr/>
        </p:nvSpPr>
        <p:spPr bwMode="auto">
          <a:xfrm>
            <a:off x="6494421" y="5033173"/>
            <a:ext cx="432048" cy="1199515"/>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nb-NO"/>
          </a:p>
        </p:txBody>
      </p:sp>
      <p:sp>
        <p:nvSpPr>
          <p:cNvPr id="92" name="Ellipse 91"/>
          <p:cNvSpPr/>
          <p:nvPr/>
        </p:nvSpPr>
        <p:spPr>
          <a:xfrm flipV="1">
            <a:off x="6578686" y="6334017"/>
            <a:ext cx="273174"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4" name="Rett linje 23"/>
          <p:cNvCxnSpPr>
            <a:stCxn id="91" idx="2"/>
            <a:endCxn id="92" idx="4"/>
          </p:cNvCxnSpPr>
          <p:nvPr/>
        </p:nvCxnSpPr>
        <p:spPr>
          <a:xfrm>
            <a:off x="6710445" y="6232688"/>
            <a:ext cx="4828" cy="1013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883477" y="3283657"/>
            <a:ext cx="5136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096" name="Rett linje 684095"/>
          <p:cNvCxnSpPr>
            <a:stCxn id="92" idx="0"/>
          </p:cNvCxnSpPr>
          <p:nvPr/>
        </p:nvCxnSpPr>
        <p:spPr>
          <a:xfrm>
            <a:off x="6715273" y="6550041"/>
            <a:ext cx="0" cy="2317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59"/>
          <p:cNvSpPr>
            <a:spLocks noChangeArrowheads="1"/>
          </p:cNvSpPr>
          <p:nvPr/>
        </p:nvSpPr>
        <p:spPr bwMode="auto">
          <a:xfrm>
            <a:off x="5994772" y="3490143"/>
            <a:ext cx="228600" cy="2286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098" name="Rett linje 684097"/>
          <p:cNvCxnSpPr>
            <a:stCxn id="108" idx="4"/>
          </p:cNvCxnSpPr>
          <p:nvPr/>
        </p:nvCxnSpPr>
        <p:spPr>
          <a:xfrm>
            <a:off x="6092333" y="4989377"/>
            <a:ext cx="8369" cy="1358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00" name="Rett linje 684099"/>
          <p:cNvCxnSpPr/>
          <p:nvPr/>
        </p:nvCxnSpPr>
        <p:spPr>
          <a:xfrm>
            <a:off x="6119696" y="3718074"/>
            <a:ext cx="0" cy="101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64"/>
          <p:cNvSpPr>
            <a:spLocks noChangeArrowheads="1"/>
          </p:cNvSpPr>
          <p:nvPr/>
        </p:nvSpPr>
        <p:spPr bwMode="auto">
          <a:xfrm>
            <a:off x="5978033" y="4760777"/>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103" name="Rett linje 684102"/>
          <p:cNvCxnSpPr>
            <a:stCxn id="10" idx="0"/>
            <a:endCxn id="91" idx="0"/>
          </p:cNvCxnSpPr>
          <p:nvPr/>
        </p:nvCxnSpPr>
        <p:spPr>
          <a:xfrm>
            <a:off x="6710445" y="4868789"/>
            <a:ext cx="0" cy="164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17" name="Rett pil 684116"/>
          <p:cNvCxnSpPr/>
          <p:nvPr/>
        </p:nvCxnSpPr>
        <p:spPr>
          <a:xfrm>
            <a:off x="7214204" y="5288680"/>
            <a:ext cx="0" cy="5725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6" name="Oval 64"/>
          <p:cNvSpPr>
            <a:spLocks noChangeArrowheads="1"/>
          </p:cNvSpPr>
          <p:nvPr/>
        </p:nvSpPr>
        <p:spPr bwMode="auto">
          <a:xfrm>
            <a:off x="5986402" y="6334017"/>
            <a:ext cx="228600" cy="228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cxnSp>
        <p:nvCxnSpPr>
          <p:cNvPr id="684125" name="Rett pil 684124"/>
          <p:cNvCxnSpPr/>
          <p:nvPr/>
        </p:nvCxnSpPr>
        <p:spPr>
          <a:xfrm flipH="1">
            <a:off x="6092333" y="3283657"/>
            <a:ext cx="16739" cy="4016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7" name="TekstSylinder 256"/>
          <p:cNvSpPr txBox="1"/>
          <p:nvPr/>
        </p:nvSpPr>
        <p:spPr>
          <a:xfrm>
            <a:off x="253686" y="2115437"/>
            <a:ext cx="5561138" cy="3323987"/>
          </a:xfrm>
          <a:prstGeom prst="rect">
            <a:avLst/>
          </a:prstGeom>
          <a:noFill/>
        </p:spPr>
        <p:txBody>
          <a:bodyPr wrap="none" rtlCol="0">
            <a:spAutoFit/>
          </a:bodyPr>
          <a:lstStyle/>
          <a:p>
            <a:r>
              <a:rPr lang="nb-NO" dirty="0" smtClean="0"/>
              <a:t>Temp sensoren kan registrere både luft </a:t>
            </a:r>
          </a:p>
          <a:p>
            <a:r>
              <a:rPr lang="nb-NO" dirty="0"/>
              <a:t>o</a:t>
            </a:r>
            <a:r>
              <a:rPr lang="nb-NO" dirty="0" smtClean="0"/>
              <a:t>g væske. Å benytter samme prinsipp, om</a:t>
            </a:r>
          </a:p>
          <a:p>
            <a:r>
              <a:rPr lang="nb-NO" dirty="0"/>
              <a:t>d</a:t>
            </a:r>
            <a:r>
              <a:rPr lang="nb-NO" dirty="0" smtClean="0"/>
              <a:t>et er luft, eller væske. Her vil </a:t>
            </a:r>
            <a:r>
              <a:rPr lang="nb-NO" dirty="0" err="1" smtClean="0"/>
              <a:t>feillagre</a:t>
            </a:r>
            <a:r>
              <a:rPr lang="nb-NO" dirty="0" smtClean="0"/>
              <a:t> gå</a:t>
            </a:r>
          </a:p>
          <a:p>
            <a:r>
              <a:rPr lang="nb-NO" dirty="0"/>
              <a:t>u</a:t>
            </a:r>
            <a:r>
              <a:rPr lang="nb-NO" dirty="0" smtClean="0"/>
              <a:t>t på om det er brudd, eller kortslutning i en</a:t>
            </a:r>
          </a:p>
          <a:p>
            <a:r>
              <a:rPr lang="nb-NO" dirty="0"/>
              <a:t>l</a:t>
            </a:r>
            <a:r>
              <a:rPr lang="nb-NO" dirty="0" smtClean="0"/>
              <a:t>edning. Det vil gi spenning inn til «hjernen»,</a:t>
            </a:r>
          </a:p>
          <a:p>
            <a:r>
              <a:rPr lang="nb-NO" dirty="0"/>
              <a:t>s</a:t>
            </a:r>
            <a:r>
              <a:rPr lang="nb-NO" dirty="0" smtClean="0"/>
              <a:t>om vil enten ligge overfor, eller under den</a:t>
            </a:r>
          </a:p>
          <a:p>
            <a:r>
              <a:rPr lang="nb-NO" dirty="0"/>
              <a:t>r</a:t>
            </a:r>
            <a:r>
              <a:rPr lang="nb-NO" dirty="0" smtClean="0"/>
              <a:t>ealistiske spenningen man vil ha i ett «helt»</a:t>
            </a:r>
          </a:p>
          <a:p>
            <a:r>
              <a:rPr lang="nb-NO" dirty="0"/>
              <a:t>l</a:t>
            </a:r>
            <a:r>
              <a:rPr lang="nb-NO" dirty="0" smtClean="0"/>
              <a:t>edningsnett. Vi ser også at det blir brukt en </a:t>
            </a:r>
          </a:p>
          <a:p>
            <a:r>
              <a:rPr lang="nb-NO" dirty="0"/>
              <a:t>p</a:t>
            </a:r>
            <a:r>
              <a:rPr lang="nb-NO" dirty="0" smtClean="0"/>
              <a:t>ulset spenning. Det er for å unngå, at en </a:t>
            </a:r>
          </a:p>
          <a:p>
            <a:r>
              <a:rPr lang="nb-NO" dirty="0"/>
              <a:t>k</a:t>
            </a:r>
            <a:r>
              <a:rPr lang="nb-NO" dirty="0" smtClean="0"/>
              <a:t>ontinuerlig strøm skal påvirke motstanden.</a:t>
            </a:r>
            <a:endParaRPr lang="nb-NO" dirty="0"/>
          </a:p>
        </p:txBody>
      </p:sp>
      <p:cxnSp>
        <p:nvCxnSpPr>
          <p:cNvPr id="684101" name="Rett linje 684100"/>
          <p:cNvCxnSpPr>
            <a:stCxn id="126" idx="6"/>
            <a:endCxn id="92" idx="2"/>
          </p:cNvCxnSpPr>
          <p:nvPr/>
        </p:nvCxnSpPr>
        <p:spPr>
          <a:xfrm flipV="1">
            <a:off x="6215002" y="6442029"/>
            <a:ext cx="363684" cy="6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113" name="Rett pil 684112"/>
          <p:cNvCxnSpPr/>
          <p:nvPr/>
        </p:nvCxnSpPr>
        <p:spPr>
          <a:xfrm flipV="1">
            <a:off x="7011612" y="5270334"/>
            <a:ext cx="0" cy="5725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4116" name="Rett linje 684115"/>
          <p:cNvCxnSpPr/>
          <p:nvPr/>
        </p:nvCxnSpPr>
        <p:spPr>
          <a:xfrm flipH="1">
            <a:off x="6396844" y="5033173"/>
            <a:ext cx="581202" cy="1123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Pluss 121"/>
          <p:cNvSpPr/>
          <p:nvPr/>
        </p:nvSpPr>
        <p:spPr>
          <a:xfrm>
            <a:off x="7156050" y="1548133"/>
            <a:ext cx="413747" cy="322770"/>
          </a:xfrm>
          <a:prstGeom prst="mathPlu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Freeform 86"/>
          <p:cNvSpPr>
            <a:spLocks/>
          </p:cNvSpPr>
          <p:nvPr/>
        </p:nvSpPr>
        <p:spPr bwMode="auto">
          <a:xfrm>
            <a:off x="7739947" y="1559101"/>
            <a:ext cx="1178874" cy="428490"/>
          </a:xfrm>
          <a:custGeom>
            <a:avLst/>
            <a:gdLst>
              <a:gd name="T0" fmla="*/ 0 w 1383"/>
              <a:gd name="T1" fmla="*/ 635 h 635"/>
              <a:gd name="T2" fmla="*/ 0 w 1383"/>
              <a:gd name="T3" fmla="*/ 0 h 635"/>
              <a:gd name="T4" fmla="*/ 136 w 1383"/>
              <a:gd name="T5" fmla="*/ 0 h 635"/>
              <a:gd name="T6" fmla="*/ 136 w 1383"/>
              <a:gd name="T7" fmla="*/ 635 h 635"/>
              <a:gd name="T8" fmla="*/ 612 w 1383"/>
              <a:gd name="T9" fmla="*/ 635 h 635"/>
              <a:gd name="T10" fmla="*/ 612 w 1383"/>
              <a:gd name="T11" fmla="*/ 0 h 635"/>
              <a:gd name="T12" fmla="*/ 748 w 1383"/>
              <a:gd name="T13" fmla="*/ 0 h 635"/>
              <a:gd name="T14" fmla="*/ 748 w 1383"/>
              <a:gd name="T15" fmla="*/ 635 h 635"/>
              <a:gd name="T16" fmla="*/ 1225 w 1383"/>
              <a:gd name="T17" fmla="*/ 635 h 635"/>
              <a:gd name="T18" fmla="*/ 1225 w 1383"/>
              <a:gd name="T19" fmla="*/ 0 h 635"/>
              <a:gd name="T20" fmla="*/ 1383 w 1383"/>
              <a:gd name="T21" fmla="*/ 0 h 635"/>
              <a:gd name="T22" fmla="*/ 1383 w 1383"/>
              <a:gd name="T23"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3" h="635">
                <a:moveTo>
                  <a:pt x="0" y="635"/>
                </a:moveTo>
                <a:lnTo>
                  <a:pt x="0" y="0"/>
                </a:lnTo>
                <a:lnTo>
                  <a:pt x="136" y="0"/>
                </a:lnTo>
                <a:lnTo>
                  <a:pt x="136" y="635"/>
                </a:lnTo>
                <a:lnTo>
                  <a:pt x="612" y="635"/>
                </a:lnTo>
                <a:lnTo>
                  <a:pt x="612" y="0"/>
                </a:lnTo>
                <a:lnTo>
                  <a:pt x="748" y="0"/>
                </a:lnTo>
                <a:lnTo>
                  <a:pt x="748" y="635"/>
                </a:lnTo>
                <a:lnTo>
                  <a:pt x="1225" y="635"/>
                </a:lnTo>
                <a:lnTo>
                  <a:pt x="1225" y="0"/>
                </a:lnTo>
                <a:lnTo>
                  <a:pt x="1383" y="0"/>
                </a:lnTo>
                <a:lnTo>
                  <a:pt x="1383" y="635"/>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52153" rIns="104306" bIns="52153">
            <a:spAutoFit/>
          </a:bodyPr>
          <a:lstStyle/>
          <a:p>
            <a:endParaRPr lang="nb-NO"/>
          </a:p>
        </p:txBody>
      </p:sp>
    </p:spTree>
    <p:extLst>
      <p:ext uri="{BB962C8B-B14F-4D97-AF65-F5344CB8AC3E}">
        <p14:creationId xmlns:p14="http://schemas.microsoft.com/office/powerpoint/2010/main" val="3224875557"/>
      </p:ext>
    </p:extLst>
  </p:cSld>
  <p:clrMapOvr>
    <a:masterClrMapping/>
  </p:clrMapOvr>
  <p:transition>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4834" name="Group 2"/>
          <p:cNvGrpSpPr>
            <a:grpSpLocks/>
          </p:cNvGrpSpPr>
          <p:nvPr/>
        </p:nvGrpSpPr>
        <p:grpSpPr bwMode="auto">
          <a:xfrm>
            <a:off x="2584238" y="2459161"/>
            <a:ext cx="7752715" cy="4261962"/>
            <a:chOff x="624" y="1693"/>
            <a:chExt cx="4176" cy="2435"/>
          </a:xfrm>
        </p:grpSpPr>
        <p:sp>
          <p:nvSpPr>
            <p:cNvPr id="1784835" name="Rectangle 3"/>
            <p:cNvSpPr>
              <a:spLocks noChangeArrowheads="1"/>
            </p:cNvSpPr>
            <p:nvPr/>
          </p:nvSpPr>
          <p:spPr bwMode="auto">
            <a:xfrm>
              <a:off x="624" y="2761"/>
              <a:ext cx="4176" cy="239"/>
            </a:xfrm>
            <a:prstGeom prst="rect">
              <a:avLst/>
            </a:prstGeom>
            <a:solidFill>
              <a:srgbClr val="FFFFFF"/>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nb-NO"/>
            </a:p>
          </p:txBody>
        </p:sp>
        <p:graphicFrame>
          <p:nvGraphicFramePr>
            <p:cNvPr id="1784836" name="Object 4"/>
            <p:cNvGraphicFramePr>
              <a:graphicFrameLocks noChangeAspect="1"/>
            </p:cNvGraphicFramePr>
            <p:nvPr/>
          </p:nvGraphicFramePr>
          <p:xfrm>
            <a:off x="1056" y="1693"/>
            <a:ext cx="3600" cy="2435"/>
          </p:xfrm>
          <a:graphic>
            <a:graphicData uri="http://schemas.openxmlformats.org/presentationml/2006/ole">
              <mc:AlternateContent xmlns:mc="http://schemas.openxmlformats.org/markup-compatibility/2006">
                <mc:Choice xmlns:v="urn:schemas-microsoft-com:vml" Requires="v">
                  <p:oleObj spid="_x0000_s12303" name="Zeichnung" r:id="rId4" imgW="2026800" imgH="1371600" progId="FLW3Drawing">
                    <p:embed/>
                  </p:oleObj>
                </mc:Choice>
                <mc:Fallback>
                  <p:oleObj name="Zeichnung" r:id="rId4" imgW="2026800" imgH="1371600" progId="FLW3Drawing">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693"/>
                          <a:ext cx="3600" cy="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4837" name="Rectangle 5"/>
            <p:cNvSpPr>
              <a:spLocks noChangeArrowheads="1"/>
            </p:cNvSpPr>
            <p:nvPr/>
          </p:nvSpPr>
          <p:spPr bwMode="auto">
            <a:xfrm>
              <a:off x="952" y="1825"/>
              <a:ext cx="99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ClrTx/>
                <a:buFontTx/>
                <a:buNone/>
              </a:pPr>
              <a:r>
                <a:rPr lang="de-DE" sz="2000"/>
                <a:t>NTC-Motstand</a:t>
              </a:r>
            </a:p>
          </p:txBody>
        </p:sp>
        <p:sp>
          <p:nvSpPr>
            <p:cNvPr id="1784838" name="Rectangle 6"/>
            <p:cNvSpPr>
              <a:spLocks noChangeArrowheads="1"/>
            </p:cNvSpPr>
            <p:nvPr/>
          </p:nvSpPr>
          <p:spPr bwMode="auto">
            <a:xfrm>
              <a:off x="755" y="3850"/>
              <a:ext cx="95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ClrTx/>
                <a:buFontTx/>
                <a:buNone/>
              </a:pPr>
              <a:r>
                <a:rPr lang="de-DE" sz="2000"/>
                <a:t>Elektronstrøm</a:t>
              </a:r>
            </a:p>
          </p:txBody>
        </p:sp>
        <p:sp>
          <p:nvSpPr>
            <p:cNvPr id="1784839" name="Line 7"/>
            <p:cNvSpPr>
              <a:spLocks noChangeShapeType="1"/>
            </p:cNvSpPr>
            <p:nvPr/>
          </p:nvSpPr>
          <p:spPr bwMode="auto">
            <a:xfrm>
              <a:off x="1344" y="2016"/>
              <a:ext cx="480" cy="624"/>
            </a:xfrm>
            <a:prstGeom prst="line">
              <a:avLst/>
            </a:prstGeom>
            <a:noFill/>
            <a:ln w="28575">
              <a:solidFill>
                <a:schemeClr val="tx1"/>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nb-NO"/>
            </a:p>
          </p:txBody>
        </p:sp>
        <p:sp>
          <p:nvSpPr>
            <p:cNvPr id="1784840" name="Line 8"/>
            <p:cNvSpPr>
              <a:spLocks noChangeShapeType="1"/>
            </p:cNvSpPr>
            <p:nvPr/>
          </p:nvSpPr>
          <p:spPr bwMode="auto">
            <a:xfrm flipV="1">
              <a:off x="960" y="3504"/>
              <a:ext cx="288" cy="336"/>
            </a:xfrm>
            <a:prstGeom prst="line">
              <a:avLst/>
            </a:prstGeom>
            <a:noFill/>
            <a:ln w="28575">
              <a:solidFill>
                <a:schemeClr val="tx1"/>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nb-NO"/>
            </a:p>
          </p:txBody>
        </p:sp>
      </p:grpSp>
      <p:sp>
        <p:nvSpPr>
          <p:cNvPr id="1784842" name="Text Box 10"/>
          <p:cNvSpPr txBox="1">
            <a:spLocks noChangeArrowheads="1"/>
          </p:cNvSpPr>
          <p:nvPr/>
        </p:nvSpPr>
        <p:spPr bwMode="auto">
          <a:xfrm>
            <a:off x="4457011" y="5837267"/>
            <a:ext cx="6236389" cy="40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569" tIns="49785" rIns="99569" bIns="49785">
            <a:spAutoFit/>
          </a:bodyPr>
          <a:lstStyle/>
          <a:p>
            <a:pPr algn="l" eaLnBrk="1" hangingPunct="1">
              <a:spcBef>
                <a:spcPct val="0"/>
              </a:spcBef>
              <a:buClrTx/>
              <a:buFontTx/>
              <a:buNone/>
            </a:pPr>
            <a:r>
              <a:rPr lang="de-DE" sz="2000" b="1" dirty="0" err="1">
                <a:solidFill>
                  <a:srgbClr val="FF0000"/>
                </a:solidFill>
              </a:rPr>
              <a:t>Med</a:t>
            </a:r>
            <a:r>
              <a:rPr lang="de-DE" sz="2000" b="1" dirty="0">
                <a:solidFill>
                  <a:srgbClr val="FF0000"/>
                </a:solidFill>
              </a:rPr>
              <a:t> </a:t>
            </a:r>
            <a:r>
              <a:rPr lang="de-DE" sz="2000" b="1" dirty="0" err="1">
                <a:solidFill>
                  <a:srgbClr val="FF0000"/>
                </a:solidFill>
              </a:rPr>
              <a:t>stigende</a:t>
            </a:r>
            <a:r>
              <a:rPr lang="de-DE" sz="2000" b="1" dirty="0">
                <a:solidFill>
                  <a:srgbClr val="FF0000"/>
                </a:solidFill>
              </a:rPr>
              <a:t> </a:t>
            </a:r>
            <a:r>
              <a:rPr lang="de-DE" sz="2000" b="1" dirty="0" err="1">
                <a:solidFill>
                  <a:srgbClr val="FF0000"/>
                </a:solidFill>
              </a:rPr>
              <a:t>temperatur</a:t>
            </a:r>
            <a:r>
              <a:rPr lang="de-DE" sz="2000" b="1" dirty="0">
                <a:solidFill>
                  <a:srgbClr val="FF0000"/>
                </a:solidFill>
              </a:rPr>
              <a:t> </a:t>
            </a:r>
            <a:r>
              <a:rPr lang="de-DE" sz="2000" b="1" dirty="0" err="1">
                <a:solidFill>
                  <a:srgbClr val="FF0000"/>
                </a:solidFill>
              </a:rPr>
              <a:t>blir</a:t>
            </a:r>
            <a:r>
              <a:rPr lang="de-DE" sz="2000" b="1" dirty="0">
                <a:solidFill>
                  <a:srgbClr val="FF0000"/>
                </a:solidFill>
              </a:rPr>
              <a:t> </a:t>
            </a:r>
            <a:r>
              <a:rPr lang="de-DE" sz="2000" b="1" dirty="0" err="1">
                <a:solidFill>
                  <a:srgbClr val="FF0000"/>
                </a:solidFill>
              </a:rPr>
              <a:t>motstanden</a:t>
            </a:r>
            <a:r>
              <a:rPr lang="de-DE" sz="2000" b="1" dirty="0">
                <a:solidFill>
                  <a:srgbClr val="FF0000"/>
                </a:solidFill>
              </a:rPr>
              <a:t> mindre.</a:t>
            </a:r>
          </a:p>
        </p:txBody>
      </p:sp>
      <p:sp>
        <p:nvSpPr>
          <p:cNvPr id="1784843" name="Text Box 11"/>
          <p:cNvSpPr txBox="1">
            <a:spLocks noChangeArrowheads="1"/>
          </p:cNvSpPr>
          <p:nvPr/>
        </p:nvSpPr>
        <p:spPr bwMode="auto">
          <a:xfrm>
            <a:off x="138809" y="1851810"/>
            <a:ext cx="4896471" cy="40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569" tIns="49785" rIns="99569" bIns="49785">
            <a:spAutoFit/>
          </a:bodyPr>
          <a:lstStyle/>
          <a:p>
            <a:pPr algn="l" eaLnBrk="1" hangingPunct="1">
              <a:spcBef>
                <a:spcPct val="0"/>
              </a:spcBef>
              <a:buClrTx/>
              <a:buFontTx/>
              <a:buNone/>
            </a:pPr>
            <a:r>
              <a:rPr lang="de-DE" sz="2000" b="1"/>
              <a:t>NTC (Negative Temperatur Coefficient)</a:t>
            </a:r>
            <a:endParaRPr lang="de-AT" sz="2000" b="1"/>
          </a:p>
        </p:txBody>
      </p:sp>
      <p:sp>
        <p:nvSpPr>
          <p:cNvPr id="1784844" name="Rectangle 12"/>
          <p:cNvSpPr>
            <a:spLocks noChangeArrowheads="1"/>
          </p:cNvSpPr>
          <p:nvPr/>
        </p:nvSpPr>
        <p:spPr bwMode="auto">
          <a:xfrm>
            <a:off x="356025" y="338235"/>
            <a:ext cx="9257331" cy="5548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9569" tIns="49785" rIns="99569" bIns="49785"/>
          <a:lstStyle/>
          <a:p>
            <a:pPr>
              <a:lnSpc>
                <a:spcPts val="3702"/>
              </a:lnSpc>
              <a:spcBef>
                <a:spcPct val="0"/>
              </a:spcBef>
            </a:pPr>
            <a:r>
              <a:rPr lang="de-DE" sz="4000" dirty="0"/>
              <a:t>Den </a:t>
            </a:r>
            <a:r>
              <a:rPr lang="de-DE" sz="4000" dirty="0" err="1"/>
              <a:t>elektriske</a:t>
            </a:r>
            <a:r>
              <a:rPr lang="de-DE" sz="4000" dirty="0"/>
              <a:t> </a:t>
            </a:r>
            <a:r>
              <a:rPr lang="de-DE" sz="4000" dirty="0" err="1"/>
              <a:t>motstanden</a:t>
            </a:r>
            <a:r>
              <a:rPr lang="de-DE" sz="4000" dirty="0"/>
              <a:t>.</a:t>
            </a:r>
            <a:endParaRPr lang="de-AT" sz="4000" dirty="0"/>
          </a:p>
        </p:txBody>
      </p:sp>
      <p:pic>
        <p:nvPicPr>
          <p:cNvPr id="12290" name="Picture 2" descr="http://www.niparts.com/Graphics/full/DATA_33%5C16664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325" y="3024505"/>
            <a:ext cx="2717498" cy="2430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05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784834"/>
                                        </p:tgtEl>
                                        <p:attrNameLst>
                                          <p:attrName>style.visibility</p:attrName>
                                        </p:attrNameLst>
                                      </p:cBhvr>
                                      <p:to>
                                        <p:strVal val="visible"/>
                                      </p:to>
                                    </p:set>
                                    <p:animEffect transition="in" filter="dissolve">
                                      <p:cBhvr>
                                        <p:cTn id="7" dur="500"/>
                                        <p:tgtEl>
                                          <p:spTgt spid="1784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1503668" y="1193037"/>
            <a:ext cx="8661071" cy="5405465"/>
            <a:chOff x="251" y="935"/>
            <a:chExt cx="4946" cy="2855"/>
          </a:xfrm>
        </p:grpSpPr>
        <p:sp>
          <p:nvSpPr>
            <p:cNvPr id="4" name="Rectangle 10"/>
            <p:cNvSpPr>
              <a:spLocks noChangeArrowheads="1"/>
            </p:cNvSpPr>
            <p:nvPr/>
          </p:nvSpPr>
          <p:spPr bwMode="auto">
            <a:xfrm>
              <a:off x="2367" y="935"/>
              <a:ext cx="2622" cy="1633"/>
            </a:xfrm>
            <a:prstGeom prst="rect">
              <a:avLst/>
            </a:prstGeom>
            <a:solidFill>
              <a:srgbClr val="DCDCD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grpSp>
          <p:nvGrpSpPr>
            <p:cNvPr id="5" name="Group 11"/>
            <p:cNvGrpSpPr>
              <a:grpSpLocks/>
            </p:cNvGrpSpPr>
            <p:nvPr/>
          </p:nvGrpSpPr>
          <p:grpSpPr bwMode="auto">
            <a:xfrm>
              <a:off x="3721" y="1270"/>
              <a:ext cx="1064" cy="1048"/>
              <a:chOff x="1792" y="1192"/>
              <a:chExt cx="1064" cy="1048"/>
            </a:xfrm>
          </p:grpSpPr>
          <p:sp>
            <p:nvSpPr>
              <p:cNvPr id="48" name="Rectangle 12"/>
              <p:cNvSpPr>
                <a:spLocks noChangeArrowheads="1"/>
              </p:cNvSpPr>
              <p:nvPr/>
            </p:nvSpPr>
            <p:spPr bwMode="auto">
              <a:xfrm>
                <a:off x="201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49" name="Rectangle 13"/>
              <p:cNvSpPr>
                <a:spLocks noChangeArrowheads="1"/>
              </p:cNvSpPr>
              <p:nvPr/>
            </p:nvSpPr>
            <p:spPr bwMode="auto">
              <a:xfrm>
                <a:off x="211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0" name="Rectangle 14"/>
              <p:cNvSpPr>
                <a:spLocks noChangeArrowheads="1"/>
              </p:cNvSpPr>
              <p:nvPr/>
            </p:nvSpPr>
            <p:spPr bwMode="auto">
              <a:xfrm>
                <a:off x="2208"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1" name="Rectangle 15"/>
              <p:cNvSpPr>
                <a:spLocks noChangeArrowheads="1"/>
              </p:cNvSpPr>
              <p:nvPr/>
            </p:nvSpPr>
            <p:spPr bwMode="auto">
              <a:xfrm>
                <a:off x="2304"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2" name="Rectangle 16"/>
              <p:cNvSpPr>
                <a:spLocks noChangeArrowheads="1"/>
              </p:cNvSpPr>
              <p:nvPr/>
            </p:nvSpPr>
            <p:spPr bwMode="auto">
              <a:xfrm>
                <a:off x="2400"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3" name="Rectangle 17"/>
              <p:cNvSpPr>
                <a:spLocks noChangeArrowheads="1"/>
              </p:cNvSpPr>
              <p:nvPr/>
            </p:nvSpPr>
            <p:spPr bwMode="auto">
              <a:xfrm>
                <a:off x="2496"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4" name="Rectangle 18"/>
              <p:cNvSpPr>
                <a:spLocks noChangeArrowheads="1"/>
              </p:cNvSpPr>
              <p:nvPr/>
            </p:nvSpPr>
            <p:spPr bwMode="auto">
              <a:xfrm>
                <a:off x="2592" y="1192"/>
                <a:ext cx="48" cy="240"/>
              </a:xfrm>
              <a:prstGeom prst="rect">
                <a:avLst/>
              </a:prstGeom>
              <a:gradFill rotWithShape="0">
                <a:gsLst>
                  <a:gs pos="0">
                    <a:srgbClr val="B2B2B2"/>
                  </a:gs>
                  <a:gs pos="100000">
                    <a:srgbClr val="B2B2B2">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5" name="Rectangle 19"/>
              <p:cNvSpPr>
                <a:spLocks noChangeArrowheads="1"/>
              </p:cNvSpPr>
              <p:nvPr/>
            </p:nvSpPr>
            <p:spPr bwMode="auto">
              <a:xfrm>
                <a:off x="201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6" name="Rectangle 20"/>
              <p:cNvSpPr>
                <a:spLocks noChangeArrowheads="1"/>
              </p:cNvSpPr>
              <p:nvPr/>
            </p:nvSpPr>
            <p:spPr bwMode="auto">
              <a:xfrm>
                <a:off x="211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7" name="Rectangle 21"/>
              <p:cNvSpPr>
                <a:spLocks noChangeArrowheads="1"/>
              </p:cNvSpPr>
              <p:nvPr/>
            </p:nvSpPr>
            <p:spPr bwMode="auto">
              <a:xfrm>
                <a:off x="2208"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8" name="Rectangle 22"/>
              <p:cNvSpPr>
                <a:spLocks noChangeArrowheads="1"/>
              </p:cNvSpPr>
              <p:nvPr/>
            </p:nvSpPr>
            <p:spPr bwMode="auto">
              <a:xfrm>
                <a:off x="2304"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59" name="Rectangle 23"/>
              <p:cNvSpPr>
                <a:spLocks noChangeArrowheads="1"/>
              </p:cNvSpPr>
              <p:nvPr/>
            </p:nvSpPr>
            <p:spPr bwMode="auto">
              <a:xfrm>
                <a:off x="2400"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0" name="Rectangle 24"/>
              <p:cNvSpPr>
                <a:spLocks noChangeArrowheads="1"/>
              </p:cNvSpPr>
              <p:nvPr/>
            </p:nvSpPr>
            <p:spPr bwMode="auto">
              <a:xfrm>
                <a:off x="2496"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1" name="Rectangle 25"/>
              <p:cNvSpPr>
                <a:spLocks noChangeArrowheads="1"/>
              </p:cNvSpPr>
              <p:nvPr/>
            </p:nvSpPr>
            <p:spPr bwMode="auto">
              <a:xfrm>
                <a:off x="2592" y="20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2" name="Rectangle 26"/>
              <p:cNvSpPr>
                <a:spLocks noChangeArrowheads="1"/>
              </p:cNvSpPr>
              <p:nvPr/>
            </p:nvSpPr>
            <p:spPr bwMode="auto">
              <a:xfrm>
                <a:off x="201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3" name="Rectangle 27"/>
              <p:cNvSpPr>
                <a:spLocks noChangeArrowheads="1"/>
              </p:cNvSpPr>
              <p:nvPr/>
            </p:nvSpPr>
            <p:spPr bwMode="auto">
              <a:xfrm>
                <a:off x="211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4" name="Rectangle 28"/>
              <p:cNvSpPr>
                <a:spLocks noChangeArrowheads="1"/>
              </p:cNvSpPr>
              <p:nvPr/>
            </p:nvSpPr>
            <p:spPr bwMode="auto">
              <a:xfrm>
                <a:off x="2208"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5" name="Rectangle 29"/>
              <p:cNvSpPr>
                <a:spLocks noChangeArrowheads="1"/>
              </p:cNvSpPr>
              <p:nvPr/>
            </p:nvSpPr>
            <p:spPr bwMode="auto">
              <a:xfrm>
                <a:off x="2304"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6" name="Rectangle 30"/>
              <p:cNvSpPr>
                <a:spLocks noChangeArrowheads="1"/>
              </p:cNvSpPr>
              <p:nvPr/>
            </p:nvSpPr>
            <p:spPr bwMode="auto">
              <a:xfrm>
                <a:off x="2400"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7" name="Rectangle 31"/>
              <p:cNvSpPr>
                <a:spLocks noChangeArrowheads="1"/>
              </p:cNvSpPr>
              <p:nvPr/>
            </p:nvSpPr>
            <p:spPr bwMode="auto">
              <a:xfrm>
                <a:off x="2496"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68" name="Rectangle 32"/>
              <p:cNvSpPr>
                <a:spLocks noChangeArrowheads="1"/>
              </p:cNvSpPr>
              <p:nvPr/>
            </p:nvSpPr>
            <p:spPr bwMode="auto">
              <a:xfrm>
                <a:off x="2592" y="1200"/>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nvGrpSpPr>
              <p:cNvPr id="69" name="Group 33"/>
              <p:cNvGrpSpPr>
                <a:grpSpLocks/>
              </p:cNvGrpSpPr>
              <p:nvPr/>
            </p:nvGrpSpPr>
            <p:grpSpPr bwMode="auto">
              <a:xfrm rot="-5356580">
                <a:off x="2424" y="1600"/>
                <a:ext cx="624" cy="240"/>
                <a:chOff x="3552" y="2096"/>
                <a:chExt cx="624" cy="240"/>
              </a:xfrm>
            </p:grpSpPr>
            <p:sp>
              <p:nvSpPr>
                <p:cNvPr id="86" name="Rectangle 34"/>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7" name="Rectangle 35"/>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8" name="Rectangle 36"/>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9" name="Rectangle 37"/>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90" name="Rectangle 38"/>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91" name="Rectangle 39"/>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92" name="Rectangle 40"/>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grpSp>
            <p:nvGrpSpPr>
              <p:cNvPr id="70" name="Group 41"/>
              <p:cNvGrpSpPr>
                <a:grpSpLocks/>
              </p:cNvGrpSpPr>
              <p:nvPr/>
            </p:nvGrpSpPr>
            <p:grpSpPr bwMode="auto">
              <a:xfrm rot="-5348187">
                <a:off x="1600" y="1600"/>
                <a:ext cx="624" cy="240"/>
                <a:chOff x="3552" y="2096"/>
                <a:chExt cx="624" cy="240"/>
              </a:xfrm>
            </p:grpSpPr>
            <p:sp>
              <p:nvSpPr>
                <p:cNvPr id="79" name="Rectangle 42"/>
                <p:cNvSpPr>
                  <a:spLocks noChangeArrowheads="1"/>
                </p:cNvSpPr>
                <p:nvPr/>
              </p:nvSpPr>
              <p:spPr bwMode="auto">
                <a:xfrm>
                  <a:off x="355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0" name="Rectangle 43"/>
                <p:cNvSpPr>
                  <a:spLocks noChangeArrowheads="1"/>
                </p:cNvSpPr>
                <p:nvPr/>
              </p:nvSpPr>
              <p:spPr bwMode="auto">
                <a:xfrm>
                  <a:off x="364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1" name="Rectangle 44"/>
                <p:cNvSpPr>
                  <a:spLocks noChangeArrowheads="1"/>
                </p:cNvSpPr>
                <p:nvPr/>
              </p:nvSpPr>
              <p:spPr bwMode="auto">
                <a:xfrm>
                  <a:off x="3744"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2" name="Rectangle 45"/>
                <p:cNvSpPr>
                  <a:spLocks noChangeArrowheads="1"/>
                </p:cNvSpPr>
                <p:nvPr/>
              </p:nvSpPr>
              <p:spPr bwMode="auto">
                <a:xfrm>
                  <a:off x="3840"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3" name="Rectangle 46"/>
                <p:cNvSpPr>
                  <a:spLocks noChangeArrowheads="1"/>
                </p:cNvSpPr>
                <p:nvPr/>
              </p:nvSpPr>
              <p:spPr bwMode="auto">
                <a:xfrm>
                  <a:off x="3936"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4" name="Rectangle 47"/>
                <p:cNvSpPr>
                  <a:spLocks noChangeArrowheads="1"/>
                </p:cNvSpPr>
                <p:nvPr/>
              </p:nvSpPr>
              <p:spPr bwMode="auto">
                <a:xfrm>
                  <a:off x="4032"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85" name="Rectangle 48"/>
                <p:cNvSpPr>
                  <a:spLocks noChangeArrowheads="1"/>
                </p:cNvSpPr>
                <p:nvPr/>
              </p:nvSpPr>
              <p:spPr bwMode="auto">
                <a:xfrm>
                  <a:off x="4128" y="2096"/>
                  <a:ext cx="48" cy="240"/>
                </a:xfrm>
                <a:prstGeom prst="rect">
                  <a:avLst/>
                </a:prstGeom>
                <a:solidFill>
                  <a:srgbClr val="B2B2B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grpSp>
          <p:sp>
            <p:nvSpPr>
              <p:cNvPr id="71" name="Rectangle 49"/>
              <p:cNvSpPr>
                <a:spLocks noChangeArrowheads="1"/>
              </p:cNvSpPr>
              <p:nvPr/>
            </p:nvSpPr>
            <p:spPr bwMode="auto">
              <a:xfrm>
                <a:off x="1920" y="1312"/>
                <a:ext cx="816" cy="81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72" name="Rectangle 50"/>
              <p:cNvSpPr>
                <a:spLocks noChangeArrowheads="1"/>
              </p:cNvSpPr>
              <p:nvPr/>
            </p:nvSpPr>
            <p:spPr bwMode="auto">
              <a:xfrm>
                <a:off x="1991" y="1401"/>
                <a:ext cx="182" cy="6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73" name="Text Box 51"/>
              <p:cNvSpPr txBox="1">
                <a:spLocks noChangeArrowheads="1"/>
              </p:cNvSpPr>
              <p:nvPr/>
            </p:nvSpPr>
            <p:spPr bwMode="auto">
              <a:xfrm>
                <a:off x="1960" y="1381"/>
                <a:ext cx="229"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A</a:t>
                </a:r>
              </a:p>
            </p:txBody>
          </p:sp>
          <p:sp>
            <p:nvSpPr>
              <p:cNvPr id="74" name="Text Box 52"/>
              <p:cNvSpPr txBox="1">
                <a:spLocks noChangeArrowheads="1"/>
              </p:cNvSpPr>
              <p:nvPr/>
            </p:nvSpPr>
            <p:spPr bwMode="auto">
              <a:xfrm>
                <a:off x="2009" y="1844"/>
                <a:ext cx="175"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zh-CN" sz="1600" b="1">
                    <a:ea typeface="宋体" pitchFamily="2" charset="-122"/>
                  </a:rPr>
                  <a:t>D</a:t>
                </a:r>
              </a:p>
            </p:txBody>
          </p:sp>
          <p:sp>
            <p:nvSpPr>
              <p:cNvPr id="75" name="Line 53"/>
              <p:cNvSpPr>
                <a:spLocks noChangeShapeType="1"/>
              </p:cNvSpPr>
              <p:nvPr/>
            </p:nvSpPr>
            <p:spPr bwMode="auto">
              <a:xfrm flipH="1">
                <a:off x="1991" y="1417"/>
                <a:ext cx="176" cy="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76" name="Rectangle 54"/>
              <p:cNvSpPr>
                <a:spLocks noChangeArrowheads="1"/>
              </p:cNvSpPr>
              <p:nvPr/>
            </p:nvSpPr>
            <p:spPr bwMode="auto">
              <a:xfrm>
                <a:off x="2320" y="1375"/>
                <a:ext cx="294" cy="22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600" b="1">
                    <a:ea typeface="宋体" pitchFamily="2" charset="-122"/>
                    <a:cs typeface="Arial" charset="0"/>
                  </a:rPr>
                  <a:t>µC</a:t>
                </a:r>
              </a:p>
            </p:txBody>
          </p:sp>
          <p:sp>
            <p:nvSpPr>
              <p:cNvPr id="77" name="Rectangle 55"/>
              <p:cNvSpPr>
                <a:spLocks noChangeArrowheads="1"/>
              </p:cNvSpPr>
              <p:nvPr/>
            </p:nvSpPr>
            <p:spPr bwMode="auto">
              <a:xfrm>
                <a:off x="2301" y="1633"/>
                <a:ext cx="346"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RAM</a:t>
                </a:r>
              </a:p>
            </p:txBody>
          </p:sp>
          <p:sp>
            <p:nvSpPr>
              <p:cNvPr id="78" name="Rectangle 56"/>
              <p:cNvSpPr>
                <a:spLocks noChangeArrowheads="1"/>
              </p:cNvSpPr>
              <p:nvPr/>
            </p:nvSpPr>
            <p:spPr bwMode="auto">
              <a:xfrm>
                <a:off x="2296" y="1848"/>
                <a:ext cx="352" cy="18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zh-CN" sz="1200" b="1">
                    <a:ea typeface="宋体" pitchFamily="2" charset="-122"/>
                  </a:rPr>
                  <a:t>ROM</a:t>
                </a:r>
              </a:p>
            </p:txBody>
          </p:sp>
        </p:grpSp>
        <p:sp>
          <p:nvSpPr>
            <p:cNvPr id="6" name="Line 57"/>
            <p:cNvSpPr>
              <a:spLocks noChangeShapeType="1"/>
            </p:cNvSpPr>
            <p:nvPr/>
          </p:nvSpPr>
          <p:spPr bwMode="auto">
            <a:xfrm>
              <a:off x="3189" y="127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7" name="Line 58"/>
            <p:cNvSpPr>
              <a:spLocks noChangeShapeType="1"/>
            </p:cNvSpPr>
            <p:nvPr/>
          </p:nvSpPr>
          <p:spPr bwMode="auto">
            <a:xfrm>
              <a:off x="3186" y="1692"/>
              <a:ext cx="0" cy="6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8" name="Rectangle 59"/>
            <p:cNvSpPr>
              <a:spLocks noChangeArrowheads="1"/>
            </p:cNvSpPr>
            <p:nvPr/>
          </p:nvSpPr>
          <p:spPr bwMode="auto">
            <a:xfrm>
              <a:off x="3114" y="1557"/>
              <a:ext cx="144" cy="28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9" name="Text Box 60"/>
            <p:cNvSpPr txBox="1">
              <a:spLocks noChangeArrowheads="1"/>
            </p:cNvSpPr>
            <p:nvPr/>
          </p:nvSpPr>
          <p:spPr bwMode="auto">
            <a:xfrm>
              <a:off x="2526" y="1624"/>
              <a:ext cx="528"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spcBef>
                  <a:spcPct val="50000"/>
                </a:spcBef>
              </a:pPr>
              <a:endParaRPr lang="de-DE" altLang="zh-CN" sz="1600" b="1" dirty="0">
                <a:solidFill>
                  <a:schemeClr val="tx2"/>
                </a:solidFill>
                <a:ea typeface="宋体" pitchFamily="2" charset="-122"/>
              </a:endParaRPr>
            </a:p>
          </p:txBody>
        </p:sp>
        <p:sp>
          <p:nvSpPr>
            <p:cNvPr id="10" name="Line 61"/>
            <p:cNvSpPr>
              <a:spLocks noChangeShapeType="1"/>
            </p:cNvSpPr>
            <p:nvPr/>
          </p:nvSpPr>
          <p:spPr bwMode="auto">
            <a:xfrm>
              <a:off x="3208" y="2082"/>
              <a:ext cx="498"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1" name="Oval 62"/>
            <p:cNvSpPr>
              <a:spLocks noChangeArrowheads="1"/>
            </p:cNvSpPr>
            <p:nvPr/>
          </p:nvSpPr>
          <p:spPr bwMode="auto">
            <a:xfrm>
              <a:off x="3150" y="2045"/>
              <a:ext cx="68" cy="6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2" name="Oval 63"/>
            <p:cNvSpPr>
              <a:spLocks noChangeArrowheads="1"/>
            </p:cNvSpPr>
            <p:nvPr/>
          </p:nvSpPr>
          <p:spPr bwMode="auto">
            <a:xfrm>
              <a:off x="3156" y="1326"/>
              <a:ext cx="68" cy="6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3" name="Oval 64"/>
            <p:cNvSpPr>
              <a:spLocks noChangeArrowheads="1"/>
            </p:cNvSpPr>
            <p:nvPr/>
          </p:nvSpPr>
          <p:spPr bwMode="auto">
            <a:xfrm>
              <a:off x="3149" y="2366"/>
              <a:ext cx="68" cy="68"/>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4" name="Line 65"/>
            <p:cNvSpPr>
              <a:spLocks noChangeShapeType="1"/>
            </p:cNvSpPr>
            <p:nvPr/>
          </p:nvSpPr>
          <p:spPr bwMode="auto">
            <a:xfrm flipV="1">
              <a:off x="3096" y="1261"/>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15" name="Line 66"/>
            <p:cNvSpPr>
              <a:spLocks noChangeShapeType="1"/>
            </p:cNvSpPr>
            <p:nvPr/>
          </p:nvSpPr>
          <p:spPr bwMode="auto">
            <a:xfrm>
              <a:off x="3143" y="1225"/>
              <a:ext cx="8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16" name="Line 67"/>
            <p:cNvSpPr>
              <a:spLocks noChangeShapeType="1"/>
            </p:cNvSpPr>
            <p:nvPr/>
          </p:nvSpPr>
          <p:spPr bwMode="auto">
            <a:xfrm>
              <a:off x="3163" y="1185"/>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17" name="Line 68"/>
            <p:cNvSpPr>
              <a:spLocks noChangeShapeType="1"/>
            </p:cNvSpPr>
            <p:nvPr/>
          </p:nvSpPr>
          <p:spPr bwMode="auto">
            <a:xfrm flipH="1" flipV="1">
              <a:off x="3234" y="2416"/>
              <a:ext cx="725" cy="386"/>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18" name="Rectangle 69"/>
            <p:cNvSpPr>
              <a:spLocks noChangeArrowheads="1"/>
            </p:cNvSpPr>
            <p:nvPr/>
          </p:nvSpPr>
          <p:spPr bwMode="auto">
            <a:xfrm flipH="1" flipV="1">
              <a:off x="3950" y="2758"/>
              <a:ext cx="336" cy="1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nb-NO"/>
            </a:p>
          </p:txBody>
        </p:sp>
        <p:sp>
          <p:nvSpPr>
            <p:cNvPr id="19" name="Line 70"/>
            <p:cNvSpPr>
              <a:spLocks noChangeShapeType="1"/>
            </p:cNvSpPr>
            <p:nvPr/>
          </p:nvSpPr>
          <p:spPr bwMode="auto">
            <a:xfrm flipH="1">
              <a:off x="3810" y="2863"/>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20" name="Line 71"/>
            <p:cNvSpPr>
              <a:spLocks noChangeShapeType="1"/>
            </p:cNvSpPr>
            <p:nvPr/>
          </p:nvSpPr>
          <p:spPr bwMode="auto">
            <a:xfrm flipH="1" flipV="1">
              <a:off x="3690" y="3725"/>
              <a:ext cx="24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ln w="28575">
                  <a:solidFill>
                    <a:schemeClr val="tx1"/>
                  </a:solidFill>
                </a:ln>
              </a:endParaRPr>
            </a:p>
          </p:txBody>
        </p:sp>
        <p:sp>
          <p:nvSpPr>
            <p:cNvPr id="21" name="Line 72"/>
            <p:cNvSpPr>
              <a:spLocks noChangeShapeType="1"/>
            </p:cNvSpPr>
            <p:nvPr/>
          </p:nvSpPr>
          <p:spPr bwMode="auto">
            <a:xfrm flipH="1" flipV="1">
              <a:off x="3818" y="2863"/>
              <a:ext cx="0" cy="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22" name="Line 73"/>
            <p:cNvSpPr>
              <a:spLocks noChangeShapeType="1"/>
            </p:cNvSpPr>
            <p:nvPr/>
          </p:nvSpPr>
          <p:spPr bwMode="auto">
            <a:xfrm>
              <a:off x="4264" y="2893"/>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nb-NO"/>
            </a:p>
          </p:txBody>
        </p:sp>
        <p:sp>
          <p:nvSpPr>
            <p:cNvPr id="23" name="Line 74"/>
            <p:cNvSpPr>
              <a:spLocks noChangeShapeType="1"/>
            </p:cNvSpPr>
            <p:nvPr/>
          </p:nvSpPr>
          <p:spPr bwMode="auto">
            <a:xfrm flipV="1">
              <a:off x="3818" y="2852"/>
              <a:ext cx="43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endParaRPr lang="nb-NO"/>
            </a:p>
          </p:txBody>
        </p:sp>
        <p:sp>
          <p:nvSpPr>
            <p:cNvPr id="26" name="Line 77"/>
            <p:cNvSpPr>
              <a:spLocks noChangeShapeType="1"/>
            </p:cNvSpPr>
            <p:nvPr/>
          </p:nvSpPr>
          <p:spPr bwMode="auto">
            <a:xfrm flipH="1">
              <a:off x="657" y="1502"/>
              <a:ext cx="2" cy="807"/>
            </a:xfrm>
            <a:prstGeom prst="line">
              <a:avLst/>
            </a:prstGeom>
            <a:noFill/>
            <a:ln w="38100">
              <a:solidFill>
                <a:srgbClr val="E6111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27" name="Text Box 78"/>
            <p:cNvSpPr txBox="1">
              <a:spLocks noChangeArrowheads="1"/>
            </p:cNvSpPr>
            <p:nvPr/>
          </p:nvSpPr>
          <p:spPr bwMode="auto">
            <a:xfrm>
              <a:off x="251" y="1605"/>
              <a:ext cx="408"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pPr>
                <a:spcBef>
                  <a:spcPct val="50000"/>
                </a:spcBef>
              </a:pPr>
              <a:r>
                <a:rPr lang="de-DE" altLang="zh-CN" sz="1600" b="1">
                  <a:ea typeface="宋体" pitchFamily="2" charset="-122"/>
                </a:rPr>
                <a:t>+12 V </a:t>
              </a:r>
            </a:p>
          </p:txBody>
        </p:sp>
        <p:sp>
          <p:nvSpPr>
            <p:cNvPr id="28" name="Line 79"/>
            <p:cNvSpPr>
              <a:spLocks noChangeShapeType="1"/>
            </p:cNvSpPr>
            <p:nvPr/>
          </p:nvSpPr>
          <p:spPr bwMode="auto">
            <a:xfrm flipH="1">
              <a:off x="876" y="1865"/>
              <a:ext cx="3" cy="444"/>
            </a:xfrm>
            <a:prstGeom prst="line">
              <a:avLst/>
            </a:prstGeom>
            <a:noFill/>
            <a:ln w="38100">
              <a:solidFill>
                <a:srgbClr val="B973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29" name="Line 80"/>
            <p:cNvSpPr>
              <a:spLocks noChangeShapeType="1"/>
            </p:cNvSpPr>
            <p:nvPr/>
          </p:nvSpPr>
          <p:spPr bwMode="auto">
            <a:xfrm>
              <a:off x="659" y="1525"/>
              <a:ext cx="0" cy="227"/>
            </a:xfrm>
            <a:prstGeom prst="line">
              <a:avLst/>
            </a:prstGeom>
            <a:noFill/>
            <a:ln w="38100">
              <a:solidFill>
                <a:srgbClr val="E6111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0" name="Line 81"/>
            <p:cNvSpPr>
              <a:spLocks noChangeShapeType="1"/>
            </p:cNvSpPr>
            <p:nvPr/>
          </p:nvSpPr>
          <p:spPr bwMode="auto">
            <a:xfrm>
              <a:off x="869" y="1870"/>
              <a:ext cx="477" cy="0"/>
            </a:xfrm>
            <a:prstGeom prst="line">
              <a:avLst/>
            </a:prstGeom>
            <a:noFill/>
            <a:ln w="38100">
              <a:solidFill>
                <a:srgbClr val="B973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1" name="Line 82"/>
            <p:cNvSpPr>
              <a:spLocks noChangeShapeType="1"/>
            </p:cNvSpPr>
            <p:nvPr/>
          </p:nvSpPr>
          <p:spPr bwMode="auto">
            <a:xfrm>
              <a:off x="1212" y="3725"/>
              <a:ext cx="249" cy="0"/>
            </a:xfrm>
            <a:prstGeom prst="line">
              <a:avLst/>
            </a:prstGeom>
            <a:noFill/>
            <a:ln w="38100">
              <a:solidFill>
                <a:srgbClr val="B973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2" name="Line 83"/>
            <p:cNvSpPr>
              <a:spLocks noChangeShapeType="1"/>
            </p:cNvSpPr>
            <p:nvPr/>
          </p:nvSpPr>
          <p:spPr bwMode="auto">
            <a:xfrm>
              <a:off x="1335" y="1865"/>
              <a:ext cx="0" cy="1860"/>
            </a:xfrm>
            <a:prstGeom prst="line">
              <a:avLst/>
            </a:prstGeom>
            <a:noFill/>
            <a:ln w="38100">
              <a:solidFill>
                <a:srgbClr val="B973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3" name="Line 84"/>
            <p:cNvSpPr>
              <a:spLocks noChangeShapeType="1"/>
            </p:cNvSpPr>
            <p:nvPr/>
          </p:nvSpPr>
          <p:spPr bwMode="auto">
            <a:xfrm flipV="1">
              <a:off x="771" y="1711"/>
              <a:ext cx="0" cy="590"/>
            </a:xfrm>
            <a:prstGeom prst="line">
              <a:avLst/>
            </a:prstGeom>
            <a:noFill/>
            <a:ln w="38100">
              <a:solidFill>
                <a:srgbClr val="61B01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4" name="Line 85"/>
            <p:cNvSpPr>
              <a:spLocks noChangeShapeType="1"/>
            </p:cNvSpPr>
            <p:nvPr/>
          </p:nvSpPr>
          <p:spPr bwMode="auto">
            <a:xfrm>
              <a:off x="771" y="1722"/>
              <a:ext cx="1111" cy="0"/>
            </a:xfrm>
            <a:prstGeom prst="line">
              <a:avLst/>
            </a:prstGeom>
            <a:noFill/>
            <a:ln w="38100">
              <a:solidFill>
                <a:srgbClr val="61B01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5" name="Line 86"/>
            <p:cNvSpPr>
              <a:spLocks noChangeShapeType="1"/>
            </p:cNvSpPr>
            <p:nvPr/>
          </p:nvSpPr>
          <p:spPr bwMode="auto">
            <a:xfrm>
              <a:off x="1882" y="1711"/>
              <a:ext cx="0" cy="690"/>
            </a:xfrm>
            <a:prstGeom prst="line">
              <a:avLst/>
            </a:prstGeom>
            <a:noFill/>
            <a:ln w="38100">
              <a:solidFill>
                <a:srgbClr val="61B01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6" name="Freeform 87"/>
            <p:cNvSpPr>
              <a:spLocks/>
            </p:cNvSpPr>
            <p:nvPr/>
          </p:nvSpPr>
          <p:spPr bwMode="auto">
            <a:xfrm>
              <a:off x="2109" y="3146"/>
              <a:ext cx="1089" cy="522"/>
            </a:xfrm>
            <a:custGeom>
              <a:avLst/>
              <a:gdLst>
                <a:gd name="T0" fmla="*/ 0 w 1928"/>
                <a:gd name="T1" fmla="*/ 771 h 771"/>
                <a:gd name="T2" fmla="*/ 0 w 1928"/>
                <a:gd name="T3" fmla="*/ 0 h 771"/>
                <a:gd name="T4" fmla="*/ 249 w 1928"/>
                <a:gd name="T5" fmla="*/ 0 h 771"/>
                <a:gd name="T6" fmla="*/ 249 w 1928"/>
                <a:gd name="T7" fmla="*/ 771 h 771"/>
                <a:gd name="T8" fmla="*/ 975 w 1928"/>
                <a:gd name="T9" fmla="*/ 771 h 771"/>
                <a:gd name="T10" fmla="*/ 975 w 1928"/>
                <a:gd name="T11" fmla="*/ 0 h 771"/>
                <a:gd name="T12" fmla="*/ 1202 w 1928"/>
                <a:gd name="T13" fmla="*/ 0 h 771"/>
                <a:gd name="T14" fmla="*/ 1202 w 1928"/>
                <a:gd name="T15" fmla="*/ 748 h 771"/>
                <a:gd name="T16" fmla="*/ 1928 w 1928"/>
                <a:gd name="T17" fmla="*/ 74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8" h="771">
                  <a:moveTo>
                    <a:pt x="0" y="771"/>
                  </a:moveTo>
                  <a:lnTo>
                    <a:pt x="0" y="0"/>
                  </a:lnTo>
                  <a:lnTo>
                    <a:pt x="249" y="0"/>
                  </a:lnTo>
                  <a:lnTo>
                    <a:pt x="249" y="771"/>
                  </a:lnTo>
                  <a:lnTo>
                    <a:pt x="975" y="771"/>
                  </a:lnTo>
                  <a:lnTo>
                    <a:pt x="975" y="0"/>
                  </a:lnTo>
                  <a:lnTo>
                    <a:pt x="1202" y="0"/>
                  </a:lnTo>
                  <a:lnTo>
                    <a:pt x="1202" y="748"/>
                  </a:lnTo>
                  <a:lnTo>
                    <a:pt x="1928" y="748"/>
                  </a:lnTo>
                </a:path>
              </a:pathLst>
            </a:custGeom>
            <a:noFill/>
            <a:ln w="38100"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37" name="Text Box 88"/>
            <p:cNvSpPr txBox="1">
              <a:spLocks noChangeArrowheads="1"/>
            </p:cNvSpPr>
            <p:nvPr/>
          </p:nvSpPr>
          <p:spPr bwMode="auto">
            <a:xfrm>
              <a:off x="1769" y="3033"/>
              <a:ext cx="408"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pPr>
                <a:spcBef>
                  <a:spcPct val="50000"/>
                </a:spcBef>
              </a:pPr>
              <a:r>
                <a:rPr lang="de-DE" altLang="zh-CN" sz="1600" b="1">
                  <a:ea typeface="宋体" pitchFamily="2" charset="-122"/>
                </a:rPr>
                <a:t>12 V </a:t>
              </a:r>
            </a:p>
          </p:txBody>
        </p:sp>
        <p:sp>
          <p:nvSpPr>
            <p:cNvPr id="38" name="Text Box 89"/>
            <p:cNvSpPr txBox="1">
              <a:spLocks noChangeArrowheads="1"/>
            </p:cNvSpPr>
            <p:nvPr/>
          </p:nvSpPr>
          <p:spPr bwMode="auto">
            <a:xfrm>
              <a:off x="1800" y="3578"/>
              <a:ext cx="408"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pPr>
                <a:spcBef>
                  <a:spcPct val="50000"/>
                </a:spcBef>
              </a:pPr>
              <a:r>
                <a:rPr lang="de-DE" altLang="zh-CN" sz="1600" b="1">
                  <a:ea typeface="宋体" pitchFamily="2" charset="-122"/>
                </a:rPr>
                <a:t>0 V </a:t>
              </a:r>
            </a:p>
          </p:txBody>
        </p:sp>
        <p:sp>
          <p:nvSpPr>
            <p:cNvPr id="39" name="Line 90"/>
            <p:cNvSpPr>
              <a:spLocks noChangeShapeType="1"/>
            </p:cNvSpPr>
            <p:nvPr/>
          </p:nvSpPr>
          <p:spPr bwMode="auto">
            <a:xfrm>
              <a:off x="2290" y="338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40" name="Line 91"/>
            <p:cNvSpPr>
              <a:spLocks noChangeShapeType="1"/>
            </p:cNvSpPr>
            <p:nvPr/>
          </p:nvSpPr>
          <p:spPr bwMode="auto">
            <a:xfrm>
              <a:off x="2835" y="3385"/>
              <a:ext cx="1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41" name="Line 92"/>
            <p:cNvSpPr>
              <a:spLocks noChangeShapeType="1"/>
            </p:cNvSpPr>
            <p:nvPr/>
          </p:nvSpPr>
          <p:spPr bwMode="auto">
            <a:xfrm>
              <a:off x="1874" y="2399"/>
              <a:ext cx="1247" cy="0"/>
            </a:xfrm>
            <a:prstGeom prst="line">
              <a:avLst/>
            </a:prstGeom>
            <a:noFill/>
            <a:ln w="38100">
              <a:solidFill>
                <a:srgbClr val="61B01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42" name="Freeform 93"/>
            <p:cNvSpPr>
              <a:spLocks/>
            </p:cNvSpPr>
            <p:nvPr/>
          </p:nvSpPr>
          <p:spPr bwMode="auto">
            <a:xfrm>
              <a:off x="1066" y="1502"/>
              <a:ext cx="294" cy="137"/>
            </a:xfrm>
            <a:custGeom>
              <a:avLst/>
              <a:gdLst>
                <a:gd name="T0" fmla="*/ 0 w 1928"/>
                <a:gd name="T1" fmla="*/ 771 h 771"/>
                <a:gd name="T2" fmla="*/ 0 w 1928"/>
                <a:gd name="T3" fmla="*/ 0 h 771"/>
                <a:gd name="T4" fmla="*/ 249 w 1928"/>
                <a:gd name="T5" fmla="*/ 0 h 771"/>
                <a:gd name="T6" fmla="*/ 249 w 1928"/>
                <a:gd name="T7" fmla="*/ 771 h 771"/>
                <a:gd name="T8" fmla="*/ 975 w 1928"/>
                <a:gd name="T9" fmla="*/ 771 h 771"/>
                <a:gd name="T10" fmla="*/ 975 w 1928"/>
                <a:gd name="T11" fmla="*/ 0 h 771"/>
                <a:gd name="T12" fmla="*/ 1202 w 1928"/>
                <a:gd name="T13" fmla="*/ 0 h 771"/>
                <a:gd name="T14" fmla="*/ 1202 w 1928"/>
                <a:gd name="T15" fmla="*/ 748 h 771"/>
                <a:gd name="T16" fmla="*/ 1928 w 1928"/>
                <a:gd name="T17" fmla="*/ 74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8" h="771">
                  <a:moveTo>
                    <a:pt x="0" y="771"/>
                  </a:moveTo>
                  <a:lnTo>
                    <a:pt x="0" y="0"/>
                  </a:lnTo>
                  <a:lnTo>
                    <a:pt x="249" y="0"/>
                  </a:lnTo>
                  <a:lnTo>
                    <a:pt x="249" y="771"/>
                  </a:lnTo>
                  <a:lnTo>
                    <a:pt x="975" y="771"/>
                  </a:lnTo>
                  <a:lnTo>
                    <a:pt x="975" y="0"/>
                  </a:lnTo>
                  <a:lnTo>
                    <a:pt x="1202" y="0"/>
                  </a:lnTo>
                  <a:lnTo>
                    <a:pt x="1202" y="748"/>
                  </a:lnTo>
                  <a:lnTo>
                    <a:pt x="1928" y="748"/>
                  </a:lnTo>
                </a:path>
              </a:pathLst>
            </a:custGeom>
            <a:noFill/>
            <a:ln w="28575" cap="flat" cmpd="sng">
              <a:solidFill>
                <a:srgbClr val="E61117"/>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43" name="Freeform 94"/>
            <p:cNvSpPr>
              <a:spLocks/>
            </p:cNvSpPr>
            <p:nvPr/>
          </p:nvSpPr>
          <p:spPr bwMode="auto">
            <a:xfrm>
              <a:off x="3319" y="1888"/>
              <a:ext cx="294" cy="137"/>
            </a:xfrm>
            <a:custGeom>
              <a:avLst/>
              <a:gdLst>
                <a:gd name="T0" fmla="*/ 0 w 1928"/>
                <a:gd name="T1" fmla="*/ 771 h 771"/>
                <a:gd name="T2" fmla="*/ 0 w 1928"/>
                <a:gd name="T3" fmla="*/ 0 h 771"/>
                <a:gd name="T4" fmla="*/ 249 w 1928"/>
                <a:gd name="T5" fmla="*/ 0 h 771"/>
                <a:gd name="T6" fmla="*/ 249 w 1928"/>
                <a:gd name="T7" fmla="*/ 771 h 771"/>
                <a:gd name="T8" fmla="*/ 975 w 1928"/>
                <a:gd name="T9" fmla="*/ 771 h 771"/>
                <a:gd name="T10" fmla="*/ 975 w 1928"/>
                <a:gd name="T11" fmla="*/ 0 h 771"/>
                <a:gd name="T12" fmla="*/ 1202 w 1928"/>
                <a:gd name="T13" fmla="*/ 0 h 771"/>
                <a:gd name="T14" fmla="*/ 1202 w 1928"/>
                <a:gd name="T15" fmla="*/ 748 h 771"/>
                <a:gd name="T16" fmla="*/ 1928 w 1928"/>
                <a:gd name="T17" fmla="*/ 74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8" h="771">
                  <a:moveTo>
                    <a:pt x="0" y="771"/>
                  </a:moveTo>
                  <a:lnTo>
                    <a:pt x="0" y="0"/>
                  </a:lnTo>
                  <a:lnTo>
                    <a:pt x="249" y="0"/>
                  </a:lnTo>
                  <a:lnTo>
                    <a:pt x="249" y="771"/>
                  </a:lnTo>
                  <a:lnTo>
                    <a:pt x="975" y="771"/>
                  </a:lnTo>
                  <a:lnTo>
                    <a:pt x="975" y="0"/>
                  </a:lnTo>
                  <a:lnTo>
                    <a:pt x="1202" y="0"/>
                  </a:lnTo>
                  <a:lnTo>
                    <a:pt x="1202" y="748"/>
                  </a:lnTo>
                  <a:lnTo>
                    <a:pt x="1928" y="748"/>
                  </a:lnTo>
                </a:path>
              </a:pathLst>
            </a:custGeom>
            <a:noFill/>
            <a:ln w="28575" cap="flat" cmpd="sng">
              <a:solidFill>
                <a:srgbClr val="61B014"/>
              </a:solidFill>
              <a:prstDash val="solid"/>
              <a:round/>
              <a:headEnd/>
              <a:tailEnd/>
            </a:ln>
            <a:effectLst/>
            <a:extLst>
              <a:ext uri="{909E8E84-426E-40DD-AFC4-6F175D3DCCD1}">
                <a14:hiddenFill xmlns:a14="http://schemas.microsoft.com/office/drawing/2010/main">
                  <a:solidFill>
                    <a:srgbClr val="0062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endParaRPr lang="nb-NO"/>
            </a:p>
          </p:txBody>
        </p:sp>
        <p:sp>
          <p:nvSpPr>
            <p:cNvPr id="44" name="AutoShape 95"/>
            <p:cNvSpPr>
              <a:spLocks noChangeArrowheads="1"/>
            </p:cNvSpPr>
            <p:nvPr/>
          </p:nvSpPr>
          <p:spPr bwMode="auto">
            <a:xfrm rot="16200000" flipH="1">
              <a:off x="1531" y="1641"/>
              <a:ext cx="91" cy="159"/>
            </a:xfrm>
            <a:prstGeom prst="downArrow">
              <a:avLst>
                <a:gd name="adj1" fmla="val 50000"/>
                <a:gd name="adj2" fmla="val 43681"/>
              </a:avLst>
            </a:prstGeom>
            <a:solidFill>
              <a:schemeClr val="bg1"/>
            </a:solidFill>
            <a:ln w="19050">
              <a:solidFill>
                <a:srgbClr val="E6111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nchor="ctr">
              <a:spAutoFit/>
            </a:bodyPr>
            <a:lstStyle/>
            <a:p>
              <a:endParaRPr lang="nb-NO"/>
            </a:p>
          </p:txBody>
        </p:sp>
        <p:sp>
          <p:nvSpPr>
            <p:cNvPr id="45" name="Line 96"/>
            <p:cNvSpPr>
              <a:spLocks noChangeShapeType="1"/>
            </p:cNvSpPr>
            <p:nvPr/>
          </p:nvSpPr>
          <p:spPr bwMode="auto">
            <a:xfrm flipV="1">
              <a:off x="1578" y="1471"/>
              <a:ext cx="159" cy="181"/>
            </a:xfrm>
            <a:prstGeom prst="line">
              <a:avLst/>
            </a:prstGeom>
            <a:noFill/>
            <a:ln w="19050">
              <a:solidFill>
                <a:schemeClr val="tx1"/>
              </a:solidFill>
              <a:round/>
              <a:headEnd/>
              <a:tailEnd/>
            </a:ln>
            <a:effectLst>
              <a:outerShdw dist="12700" dir="5400000" algn="ctr" rotWithShape="0">
                <a:schemeClr val="bg1"/>
              </a:outerShdw>
            </a:effectLst>
            <a:extLst>
              <a:ext uri="{909E8E84-426E-40DD-AFC4-6F175D3DCCD1}">
                <a14:hiddenFill xmlns:a14="http://schemas.microsoft.com/office/drawing/2010/main">
                  <a:noFill/>
                </a14:hiddenFill>
              </a:ext>
            </a:extLst>
          </p:spPr>
          <p:txBody>
            <a:bodyPr wrap="none" anchor="ctr"/>
            <a:lstStyle/>
            <a:p>
              <a:endParaRPr lang="nb-NO"/>
            </a:p>
          </p:txBody>
        </p:sp>
        <p:sp>
          <p:nvSpPr>
            <p:cNvPr id="46" name="Line 97"/>
            <p:cNvSpPr>
              <a:spLocks noChangeShapeType="1"/>
            </p:cNvSpPr>
            <p:nvPr/>
          </p:nvSpPr>
          <p:spPr bwMode="auto">
            <a:xfrm>
              <a:off x="4904" y="2555"/>
              <a:ext cx="0" cy="424"/>
            </a:xfrm>
            <a:prstGeom prst="line">
              <a:avLst/>
            </a:prstGeom>
            <a:noFill/>
            <a:ln w="57150">
              <a:solidFill>
                <a:srgbClr val="FF660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endParaRPr lang="nb-NO"/>
            </a:p>
          </p:txBody>
        </p:sp>
        <p:sp>
          <p:nvSpPr>
            <p:cNvPr id="47" name="Text Box 98"/>
            <p:cNvSpPr txBox="1">
              <a:spLocks noChangeArrowheads="1"/>
            </p:cNvSpPr>
            <p:nvPr/>
          </p:nvSpPr>
          <p:spPr bwMode="auto">
            <a:xfrm>
              <a:off x="4789" y="2996"/>
              <a:ext cx="408" cy="212"/>
            </a:xfrm>
            <a:prstGeom prst="rect">
              <a:avLst/>
            </a:prstGeom>
            <a:noFill/>
            <a:ln>
              <a:noFill/>
            </a:ln>
            <a:effectLst/>
            <a:extLst>
              <a:ext uri="{909E8E84-426E-40DD-AFC4-6F175D3DCCD1}">
                <a14:hiddenFill xmlns:a14="http://schemas.microsoft.com/office/drawing/2010/main">
                  <a:solidFill>
                    <a:srgbClr val="0062C4"/>
                  </a:solidFill>
                </a14:hiddenFill>
              </a:ex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p>
              <a:pPr>
                <a:spcBef>
                  <a:spcPct val="50000"/>
                </a:spcBef>
              </a:pPr>
              <a:r>
                <a:rPr lang="de-DE" altLang="zh-CN" sz="1600" b="1" dirty="0">
                  <a:ea typeface="宋体" pitchFamily="2" charset="-122"/>
                </a:rPr>
                <a:t>CAN </a:t>
              </a:r>
            </a:p>
          </p:txBody>
        </p:sp>
      </p:grpSp>
      <p:pic>
        <p:nvPicPr>
          <p:cNvPr id="93" name="Picture 2" descr="C:\Users\larsko\Pictures\Sco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0288" y="4916488"/>
            <a:ext cx="1219200" cy="847725"/>
          </a:xfrm>
          <a:prstGeom prst="rect">
            <a:avLst/>
          </a:prstGeom>
          <a:noFill/>
          <a:extLst>
            <a:ext uri="{909E8E84-426E-40DD-AFC4-6F175D3DCCD1}">
              <a14:hiddenFill xmlns:a14="http://schemas.microsoft.com/office/drawing/2010/main">
                <a:solidFill>
                  <a:srgbClr val="FFFFFF"/>
                </a:solidFill>
              </a14:hiddenFill>
            </a:ext>
          </a:extLst>
        </p:spPr>
      </p:pic>
      <p:sp>
        <p:nvSpPr>
          <p:cNvPr id="94" name="Rektangel 93"/>
          <p:cNvSpPr/>
          <p:nvPr/>
        </p:nvSpPr>
        <p:spPr>
          <a:xfrm>
            <a:off x="5126222" y="6415002"/>
            <a:ext cx="1021433" cy="461665"/>
          </a:xfrm>
          <a:prstGeom prst="rect">
            <a:avLst/>
          </a:prstGeom>
        </p:spPr>
        <p:txBody>
          <a:bodyPr wrap="none">
            <a:spAutoFit/>
          </a:bodyPr>
          <a:lstStyle/>
          <a:p>
            <a:r>
              <a:rPr lang="de-DE" altLang="zh-CN" sz="2400" b="1" dirty="0">
                <a:ea typeface="宋体" pitchFamily="2" charset="-122"/>
              </a:rPr>
              <a:t>PWM </a:t>
            </a:r>
            <a:endParaRPr lang="nb-NO" dirty="0"/>
          </a:p>
        </p:txBody>
      </p:sp>
      <p:sp>
        <p:nvSpPr>
          <p:cNvPr id="95" name="Rectangle 5"/>
          <p:cNvSpPr txBox="1">
            <a:spLocks noChangeArrowheads="1"/>
          </p:cNvSpPr>
          <p:nvPr/>
        </p:nvSpPr>
        <p:spPr>
          <a:xfrm>
            <a:off x="387309" y="324247"/>
            <a:ext cx="9611963" cy="1037459"/>
          </a:xfrm>
          <a:prstGeom prst="rect">
            <a:avLst/>
          </a:prstGeom>
        </p:spPr>
        <p:txBody>
          <a:bodyPr/>
          <a:lstStyle>
            <a:lvl1pPr algn="l" defTabSz="1042872" rtl="0" eaLnBrk="1" latinLnBrk="0" hangingPunct="1">
              <a:spcBef>
                <a:spcPct val="0"/>
              </a:spcBef>
              <a:buNone/>
              <a:defRPr sz="3700" b="1" kern="1200">
                <a:solidFill>
                  <a:schemeClr val="tx1"/>
                </a:solidFill>
                <a:latin typeface="Arial" panose="020B0604020202020204" pitchFamily="34" charset="0"/>
                <a:ea typeface="+mj-ea"/>
                <a:cs typeface="Arial" panose="020B0604020202020204" pitchFamily="34" charset="0"/>
              </a:defRPr>
            </a:lvl1pPr>
          </a:lstStyle>
          <a:p>
            <a:r>
              <a:rPr lang="de-DE" altLang="zh-CN" smtClean="0">
                <a:ea typeface="宋体" pitchFamily="2" charset="-122"/>
              </a:rPr>
              <a:t>Diagnose av sensorer (Trykksensor)</a:t>
            </a:r>
            <a:endParaRPr lang="de-DE" altLang="zh-CN" dirty="0">
              <a:ea typeface="宋体" pitchFamily="2" charset="-122"/>
            </a:endParaRPr>
          </a:p>
        </p:txBody>
      </p:sp>
      <p:pic>
        <p:nvPicPr>
          <p:cNvPr id="96" name="Picture 2" descr="C:\Users\larsko\Pictures\MAP_snsr.jpg"/>
          <p:cNvPicPr>
            <a:picLocks noChangeAspect="1" noChangeArrowheads="1"/>
          </p:cNvPicPr>
          <p:nvPr/>
        </p:nvPicPr>
        <p:blipFill rotWithShape="1">
          <a:blip r:embed="rId4">
            <a:extLst>
              <a:ext uri="{28A0092B-C50C-407E-A947-70E740481C1C}">
                <a14:useLocalDpi xmlns:a14="http://schemas.microsoft.com/office/drawing/2010/main" val="0"/>
              </a:ext>
            </a:extLst>
          </a:blip>
          <a:srcRect l="1769" t="8396" r="63310" b="2204"/>
          <a:stretch/>
        </p:blipFill>
        <p:spPr bwMode="auto">
          <a:xfrm>
            <a:off x="1790842" y="3423383"/>
            <a:ext cx="1395658" cy="300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7040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err="1" smtClean="0"/>
              <a:t>Diagnose</a:t>
            </a:r>
            <a:r>
              <a:rPr lang="sv-SE" dirty="0" smtClean="0"/>
              <a:t> av </a:t>
            </a:r>
            <a:r>
              <a:rPr lang="sv-SE" dirty="0" err="1" smtClean="0"/>
              <a:t>aktuatorer</a:t>
            </a:r>
            <a:endParaRPr lang="sv-SE" dirty="0"/>
          </a:p>
        </p:txBody>
      </p:sp>
      <p:sp>
        <p:nvSpPr>
          <p:cNvPr id="12" name="Platshållare för text 11"/>
          <p:cNvSpPr>
            <a:spLocks noGrp="1"/>
          </p:cNvSpPr>
          <p:nvPr>
            <p:ph type="body" idx="1"/>
          </p:nvPr>
        </p:nvSpPr>
        <p:spPr/>
        <p:txBody>
          <a:bodyPr/>
          <a:lstStyle/>
          <a:p>
            <a:r>
              <a:rPr lang="sv-SE" dirty="0" smtClean="0"/>
              <a:t>Avsnitt 8</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a:xfrm>
            <a:off x="594172" y="375545"/>
            <a:ext cx="9611963" cy="1037459"/>
          </a:xfrm>
        </p:spPr>
        <p:txBody>
          <a:bodyPr/>
          <a:lstStyle/>
          <a:p>
            <a:r>
              <a:rPr lang="sv-SE" dirty="0" err="1" smtClean="0"/>
              <a:t>Diagnose</a:t>
            </a:r>
            <a:r>
              <a:rPr lang="sv-SE" dirty="0" smtClean="0"/>
              <a:t> av </a:t>
            </a:r>
            <a:r>
              <a:rPr lang="sv-SE" dirty="0" err="1" smtClean="0"/>
              <a:t>Aktuatorer</a:t>
            </a:r>
            <a:endParaRPr lang="sv-SE" dirty="0"/>
          </a:p>
        </p:txBody>
      </p:sp>
      <p:pic>
        <p:nvPicPr>
          <p:cNvPr id="8" name="Picture 2" descr="C:\Users\larsko\Pictures\bosch-motortester-fsa-7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8636" y="2124447"/>
            <a:ext cx="2264456" cy="3816667"/>
          </a:xfrm>
          <a:prstGeom prst="rect">
            <a:avLst/>
          </a:prstGeom>
          <a:noFill/>
          <a:extLst>
            <a:ext uri="{909E8E84-426E-40DD-AFC4-6F175D3DCCD1}">
              <a14:hiddenFill xmlns:a14="http://schemas.microsoft.com/office/drawing/2010/main">
                <a:solidFill>
                  <a:srgbClr val="FFFFFF"/>
                </a:solidFill>
              </a14:hiddenFill>
            </a:ext>
          </a:extLst>
        </p:spPr>
      </p:pic>
      <p:sp>
        <p:nvSpPr>
          <p:cNvPr id="2" name="Plassholder for bilde 1"/>
          <p:cNvSpPr>
            <a:spLocks noGrp="1"/>
          </p:cNvSpPr>
          <p:nvPr>
            <p:ph type="pic" idx="13"/>
          </p:nvPr>
        </p:nvSpPr>
        <p:spPr/>
      </p:sp>
      <p:pic>
        <p:nvPicPr>
          <p:cNvPr id="15362" name="Picture 2" descr="http://upload.wikimedia.org/wikipedia/commons/6/66/DoorAnimation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30276" y="1620391"/>
            <a:ext cx="6552728" cy="453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251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ubrik 10"/>
          <p:cNvSpPr>
            <a:spLocks noGrp="1"/>
          </p:cNvSpPr>
          <p:nvPr>
            <p:ph type="title"/>
          </p:nvPr>
        </p:nvSpPr>
        <p:spPr/>
        <p:txBody>
          <a:bodyPr/>
          <a:lstStyle/>
          <a:p>
            <a:r>
              <a:rPr lang="sv-SE" dirty="0" smtClean="0"/>
              <a:t>Systematisk </a:t>
            </a:r>
            <a:r>
              <a:rPr lang="sv-SE" dirty="0" err="1" smtClean="0"/>
              <a:t>Feilsøking</a:t>
            </a:r>
            <a:endParaRPr lang="sv-SE" dirty="0"/>
          </a:p>
        </p:txBody>
      </p:sp>
      <p:sp>
        <p:nvSpPr>
          <p:cNvPr id="12" name="Platshållare för text 11"/>
          <p:cNvSpPr>
            <a:spLocks noGrp="1"/>
          </p:cNvSpPr>
          <p:nvPr>
            <p:ph type="body" idx="1"/>
          </p:nvPr>
        </p:nvSpPr>
        <p:spPr/>
        <p:txBody>
          <a:bodyPr/>
          <a:lstStyle/>
          <a:p>
            <a:r>
              <a:rPr lang="sv-SE" dirty="0" smtClean="0"/>
              <a:t>Avsnitt 1</a:t>
            </a:r>
            <a:endParaRPr lang="sv-SE" dirty="0"/>
          </a:p>
        </p:txBody>
      </p:sp>
    </p:spTree>
    <p:extLst>
      <p:ext uri="{BB962C8B-B14F-4D97-AF65-F5344CB8AC3E}">
        <p14:creationId xmlns:p14="http://schemas.microsoft.com/office/powerpoint/2010/main" val="4124528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Diagnose av </a:t>
            </a:r>
            <a:r>
              <a:rPr lang="nb-NO" dirty="0" err="1" smtClean="0"/>
              <a:t>Aktuatorer</a:t>
            </a:r>
            <a:endParaRPr lang="nb-NO" dirty="0"/>
          </a:p>
        </p:txBody>
      </p:sp>
      <p:pic>
        <p:nvPicPr>
          <p:cNvPr id="17410" name="Picture 2" descr="http://cdn4.explainthatstuff.com/how-relay-works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46559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upload.wikimedia.org/wikipedia/commons/2/29/Injector3.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4892" y="3996655"/>
            <a:ext cx="3384376" cy="211478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lubrizol.com/assets/0/294/1090/5069/5248/7002d96f-ddf3-40ae-9c9a-92de85ca4d8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906540" y="1836415"/>
            <a:ext cx="2453258" cy="307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2301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081437" y="180231"/>
            <a:ext cx="9611963" cy="1037459"/>
          </a:xfrm>
        </p:spPr>
        <p:txBody>
          <a:bodyPr>
            <a:normAutofit/>
          </a:bodyPr>
          <a:lstStyle/>
          <a:p>
            <a:r>
              <a:rPr lang="nb-NO" sz="4800" dirty="0" smtClean="0"/>
              <a:t>Takk for oppmerksomheten</a:t>
            </a:r>
            <a:endParaRPr lang="nb-NO" sz="4800" dirty="0"/>
          </a:p>
        </p:txBody>
      </p:sp>
      <p:sp>
        <p:nvSpPr>
          <p:cNvPr id="3" name="Plassholder for bilde 2"/>
          <p:cNvSpPr>
            <a:spLocks noGrp="1"/>
          </p:cNvSpPr>
          <p:nvPr>
            <p:ph type="pic" idx="13"/>
          </p:nvPr>
        </p:nvSpPr>
        <p:spPr/>
      </p:sp>
      <p:sp>
        <p:nvSpPr>
          <p:cNvPr id="5" name="Plassholder for tekst 4"/>
          <p:cNvSpPr>
            <a:spLocks noGrp="1"/>
          </p:cNvSpPr>
          <p:nvPr>
            <p:ph type="body" sz="half" idx="14"/>
          </p:nvPr>
        </p:nvSpPr>
        <p:spPr/>
        <p:txBody>
          <a:bodyPr/>
          <a:lstStyle/>
          <a:p>
            <a:endParaRPr lang="nb-NO"/>
          </a:p>
        </p:txBody>
      </p:sp>
      <p:pic>
        <p:nvPicPr>
          <p:cNvPr id="13314" name="Picture 2" descr="http://breakbrunch.com/wp-content/uploads/2012/10/scumbag-auto-mechanics-funny-auto-mechanics-pic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8912"/>
          <a:stretch/>
        </p:blipFill>
        <p:spPr bwMode="auto">
          <a:xfrm>
            <a:off x="2103840" y="1692399"/>
            <a:ext cx="6408712" cy="459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732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bilde 3"/>
          <p:cNvSpPr>
            <a:spLocks noGrp="1"/>
          </p:cNvSpPr>
          <p:nvPr>
            <p:ph type="pic" idx="13"/>
          </p:nvPr>
        </p:nvSpPr>
        <p:spPr/>
      </p:sp>
      <p:sp>
        <p:nvSpPr>
          <p:cNvPr id="5" name="Plassholder for innhold 4"/>
          <p:cNvSpPr>
            <a:spLocks noGrp="1"/>
          </p:cNvSpPr>
          <p:nvPr>
            <p:ph sz="quarter" idx="15"/>
          </p:nvPr>
        </p:nvSpPr>
        <p:spPr/>
        <p:txBody>
          <a:bodyPr/>
          <a:lstStyle/>
          <a:p>
            <a:r>
              <a:rPr lang="nb-NO" dirty="0" smtClean="0"/>
              <a:t>+47 959 07 882</a:t>
            </a:r>
            <a:endParaRPr lang="nb-NO" dirty="0"/>
          </a:p>
        </p:txBody>
      </p:sp>
      <p:sp>
        <p:nvSpPr>
          <p:cNvPr id="6" name="Plassholder for innhold 5"/>
          <p:cNvSpPr>
            <a:spLocks noGrp="1"/>
          </p:cNvSpPr>
          <p:nvPr>
            <p:ph sz="quarter" idx="16"/>
          </p:nvPr>
        </p:nvSpPr>
        <p:spPr/>
        <p:txBody>
          <a:bodyPr>
            <a:normAutofit lnSpcReduction="10000"/>
          </a:bodyPr>
          <a:lstStyle/>
          <a:p>
            <a:r>
              <a:rPr lang="nb-NO" dirty="0" smtClean="0"/>
              <a:t>Lars Kolberg</a:t>
            </a:r>
            <a:endParaRPr lang="nb-NO" dirty="0"/>
          </a:p>
        </p:txBody>
      </p:sp>
      <p:sp>
        <p:nvSpPr>
          <p:cNvPr id="7" name="Plassholder for innhold 6"/>
          <p:cNvSpPr>
            <a:spLocks noGrp="1"/>
          </p:cNvSpPr>
          <p:nvPr>
            <p:ph sz="quarter" idx="17"/>
          </p:nvPr>
        </p:nvSpPr>
        <p:spPr/>
        <p:txBody>
          <a:bodyPr/>
          <a:lstStyle/>
          <a:p>
            <a:endParaRPr lang="nb-NO"/>
          </a:p>
        </p:txBody>
      </p:sp>
      <p:sp>
        <p:nvSpPr>
          <p:cNvPr id="8" name="Plassholder for innhold 7"/>
          <p:cNvSpPr>
            <a:spLocks noGrp="1"/>
          </p:cNvSpPr>
          <p:nvPr>
            <p:ph sz="quarter" idx="18"/>
          </p:nvPr>
        </p:nvSpPr>
        <p:spPr/>
        <p:txBody>
          <a:bodyPr>
            <a:normAutofit fontScale="92500" lnSpcReduction="10000"/>
          </a:bodyPr>
          <a:lstStyle/>
          <a:p>
            <a:r>
              <a:rPr lang="nb-NO" dirty="0"/>
              <a:t>l</a:t>
            </a:r>
            <a:r>
              <a:rPr lang="nb-NO" dirty="0" smtClean="0"/>
              <a:t>ars.kolberg@autoakademiet.no</a:t>
            </a:r>
            <a:endParaRPr lang="nb-NO" dirty="0"/>
          </a:p>
        </p:txBody>
      </p:sp>
      <p:sp>
        <p:nvSpPr>
          <p:cNvPr id="9" name="Plassholder for innhold 8"/>
          <p:cNvSpPr>
            <a:spLocks noGrp="1"/>
          </p:cNvSpPr>
          <p:nvPr>
            <p:ph sz="quarter" idx="19"/>
          </p:nvPr>
        </p:nvSpPr>
        <p:spPr/>
        <p:txBody>
          <a:bodyPr>
            <a:normAutofit lnSpcReduction="10000"/>
          </a:bodyPr>
          <a:lstStyle/>
          <a:p>
            <a:r>
              <a:rPr lang="nb-NO" dirty="0" smtClean="0"/>
              <a:t>Undervisningskonsulent</a:t>
            </a:r>
            <a:endParaRPr lang="nb-NO" dirty="0"/>
          </a:p>
        </p:txBody>
      </p:sp>
    </p:spTree>
    <p:extLst>
      <p:ext uri="{BB962C8B-B14F-4D97-AF65-F5344CB8AC3E}">
        <p14:creationId xmlns:p14="http://schemas.microsoft.com/office/powerpoint/2010/main" val="265519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smtClean="0"/>
              <a:t>Systematisk </a:t>
            </a:r>
            <a:r>
              <a:rPr lang="sv-SE" dirty="0" err="1" smtClean="0"/>
              <a:t>feilsøking</a:t>
            </a:r>
            <a:endParaRPr lang="sv-SE" dirty="0"/>
          </a:p>
        </p:txBody>
      </p:sp>
      <p:pic>
        <p:nvPicPr>
          <p:cNvPr id="2" name="Plassholder for bilde 1"/>
          <p:cNvPicPr>
            <a:picLocks noGrp="1" noChangeAspect="1"/>
          </p:cNvPicPr>
          <p:nvPr>
            <p:ph type="pic" idx="13"/>
          </p:nvPr>
        </p:nvPicPr>
        <p:blipFill>
          <a:blip r:embed="rId3">
            <a:extLst>
              <a:ext uri="{28A0092B-C50C-407E-A947-70E740481C1C}">
                <a14:useLocalDpi xmlns:a14="http://schemas.microsoft.com/office/drawing/2010/main" val="0"/>
              </a:ext>
            </a:extLst>
          </a:blip>
          <a:srcRect t="9974" b="9974"/>
          <a:stretch>
            <a:fillRect/>
          </a:stretch>
        </p:blipFill>
        <p:spPr/>
      </p:pic>
    </p:spTree>
    <p:extLst>
      <p:ext uri="{BB962C8B-B14F-4D97-AF65-F5344CB8AC3E}">
        <p14:creationId xmlns:p14="http://schemas.microsoft.com/office/powerpoint/2010/main" val="3875856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p:cNvSpPr>
            <a:spLocks noChangeArrowheads="1"/>
          </p:cNvSpPr>
          <p:nvPr/>
        </p:nvSpPr>
        <p:spPr bwMode="auto">
          <a:xfrm>
            <a:off x="1345959" y="1540258"/>
            <a:ext cx="9054116" cy="79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l">
              <a:lnSpc>
                <a:spcPct val="80000"/>
              </a:lnSpc>
              <a:spcBef>
                <a:spcPct val="50000"/>
              </a:spcBef>
            </a:pPr>
            <a:r>
              <a:rPr lang="de-DE" altLang="zh-CN" sz="2300" b="1" dirty="0" err="1" smtClean="0">
                <a:ea typeface="宋体" pitchFamily="2" charset="-122"/>
              </a:rPr>
              <a:t>Systematisk</a:t>
            </a:r>
            <a:r>
              <a:rPr lang="de-DE" altLang="zh-CN" sz="2300" b="1" dirty="0" smtClean="0">
                <a:ea typeface="宋体" pitchFamily="2" charset="-122"/>
              </a:rPr>
              <a:t> </a:t>
            </a:r>
            <a:r>
              <a:rPr lang="de-DE" altLang="zh-CN" sz="2300" b="1" dirty="0" err="1" smtClean="0">
                <a:ea typeface="宋体" pitchFamily="2" charset="-122"/>
              </a:rPr>
              <a:t>feilsøking</a:t>
            </a:r>
            <a:r>
              <a:rPr lang="de-DE" altLang="zh-CN" sz="2300" b="1" dirty="0" smtClean="0">
                <a:ea typeface="宋体" pitchFamily="2" charset="-122"/>
              </a:rPr>
              <a:t>. </a:t>
            </a:r>
            <a:r>
              <a:rPr lang="de-DE" altLang="zh-CN" sz="2300" b="1" dirty="0" err="1" smtClean="0">
                <a:ea typeface="宋体" pitchFamily="2" charset="-122"/>
              </a:rPr>
              <a:t>Hva</a:t>
            </a:r>
            <a:r>
              <a:rPr lang="de-DE" altLang="zh-CN" sz="2300" b="1" dirty="0" smtClean="0">
                <a:ea typeface="宋体" pitchFamily="2" charset="-122"/>
              </a:rPr>
              <a:t> er </a:t>
            </a:r>
            <a:r>
              <a:rPr lang="de-DE" altLang="zh-CN" sz="2300" b="1" dirty="0" err="1" smtClean="0">
                <a:ea typeface="宋体" pitchFamily="2" charset="-122"/>
              </a:rPr>
              <a:t>det</a:t>
            </a:r>
            <a:r>
              <a:rPr lang="de-DE" altLang="zh-CN" sz="2300" b="1" dirty="0" smtClean="0">
                <a:ea typeface="宋体" pitchFamily="2" charset="-122"/>
              </a:rPr>
              <a:t>?</a:t>
            </a:r>
            <a:endParaRPr lang="de-DE" altLang="zh-CN" sz="2300" b="1" dirty="0">
              <a:ea typeface="宋体" pitchFamily="2" charset="-122"/>
            </a:endParaRPr>
          </a:p>
        </p:txBody>
      </p:sp>
      <p:sp>
        <p:nvSpPr>
          <p:cNvPr id="572420" name="Rectangle 4"/>
          <p:cNvSpPr>
            <a:spLocks noChangeArrowheads="1"/>
          </p:cNvSpPr>
          <p:nvPr/>
        </p:nvSpPr>
        <p:spPr bwMode="auto">
          <a:xfrm>
            <a:off x="1345959" y="2240374"/>
            <a:ext cx="9054116" cy="59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l">
              <a:lnSpc>
                <a:spcPct val="80000"/>
              </a:lnSpc>
              <a:spcBef>
                <a:spcPct val="50000"/>
              </a:spcBef>
            </a:pPr>
            <a:r>
              <a:rPr lang="nb-NO" altLang="zh-CN" sz="2300" b="1" dirty="0" smtClean="0">
                <a:ea typeface="宋体" pitchFamily="2" charset="-122"/>
              </a:rPr>
              <a:t>Hvordan skal man forholde seg til kunden?</a:t>
            </a:r>
            <a:endParaRPr lang="de-DE" altLang="zh-CN" sz="2300" b="1" dirty="0">
              <a:ea typeface="宋体" pitchFamily="2" charset="-122"/>
            </a:endParaRPr>
          </a:p>
        </p:txBody>
      </p:sp>
      <p:sp>
        <p:nvSpPr>
          <p:cNvPr id="572421" name="Rectangle 5"/>
          <p:cNvSpPr>
            <a:spLocks noChangeArrowheads="1"/>
          </p:cNvSpPr>
          <p:nvPr/>
        </p:nvSpPr>
        <p:spPr bwMode="auto">
          <a:xfrm>
            <a:off x="1345959" y="2938742"/>
            <a:ext cx="9054116" cy="59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l">
              <a:lnSpc>
                <a:spcPct val="80000"/>
              </a:lnSpc>
              <a:spcBef>
                <a:spcPct val="50000"/>
              </a:spcBef>
            </a:pPr>
            <a:r>
              <a:rPr lang="de-DE" altLang="zh-CN" sz="2300" b="1" dirty="0" err="1" smtClean="0">
                <a:ea typeface="宋体" pitchFamily="2" charset="-122"/>
              </a:rPr>
              <a:t>Hvordan</a:t>
            </a:r>
            <a:r>
              <a:rPr lang="de-DE" altLang="zh-CN" sz="2300" b="1" dirty="0" smtClean="0">
                <a:ea typeface="宋体" pitchFamily="2" charset="-122"/>
              </a:rPr>
              <a:t> </a:t>
            </a:r>
            <a:r>
              <a:rPr lang="de-DE" altLang="zh-CN" sz="2300" b="1" dirty="0" err="1" smtClean="0">
                <a:ea typeface="宋体" pitchFamily="2" charset="-122"/>
              </a:rPr>
              <a:t>gå</a:t>
            </a:r>
            <a:r>
              <a:rPr lang="de-DE" altLang="zh-CN" sz="2300" b="1" dirty="0" smtClean="0">
                <a:ea typeface="宋体" pitchFamily="2" charset="-122"/>
              </a:rPr>
              <a:t> </a:t>
            </a:r>
            <a:r>
              <a:rPr lang="de-DE" altLang="zh-CN" sz="2300" b="1" dirty="0" err="1" smtClean="0">
                <a:ea typeface="宋体" pitchFamily="2" charset="-122"/>
              </a:rPr>
              <a:t>frem</a:t>
            </a:r>
            <a:r>
              <a:rPr lang="de-DE" altLang="zh-CN" sz="2300" b="1" dirty="0" smtClean="0">
                <a:ea typeface="宋体" pitchFamily="2" charset="-122"/>
              </a:rPr>
              <a:t>?</a:t>
            </a:r>
            <a:endParaRPr lang="de-DE" altLang="zh-CN" sz="2300" b="1" dirty="0">
              <a:ea typeface="宋体" pitchFamily="2" charset="-122"/>
            </a:endParaRPr>
          </a:p>
        </p:txBody>
      </p:sp>
      <p:sp>
        <p:nvSpPr>
          <p:cNvPr id="572422" name="Rectangle 6"/>
          <p:cNvSpPr>
            <a:spLocks noChangeArrowheads="1"/>
          </p:cNvSpPr>
          <p:nvPr/>
        </p:nvSpPr>
        <p:spPr bwMode="auto">
          <a:xfrm>
            <a:off x="1345958" y="3623105"/>
            <a:ext cx="9158080" cy="59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l">
              <a:lnSpc>
                <a:spcPct val="80000"/>
              </a:lnSpc>
              <a:spcBef>
                <a:spcPct val="50000"/>
              </a:spcBef>
            </a:pPr>
            <a:r>
              <a:rPr lang="nb-NO" altLang="zh-CN" sz="2300" b="1" dirty="0" smtClean="0">
                <a:ea typeface="宋体" pitchFamily="2" charset="-122"/>
              </a:rPr>
              <a:t>Hva må man passe på?</a:t>
            </a:r>
            <a:endParaRPr lang="de-DE" altLang="zh-CN" sz="2300" b="1" dirty="0">
              <a:ea typeface="宋体" pitchFamily="2" charset="-122"/>
            </a:endParaRPr>
          </a:p>
        </p:txBody>
      </p:sp>
      <p:grpSp>
        <p:nvGrpSpPr>
          <p:cNvPr id="572426" name="Group 10"/>
          <p:cNvGrpSpPr>
            <a:grpSpLocks/>
          </p:cNvGrpSpPr>
          <p:nvPr/>
        </p:nvGrpSpPr>
        <p:grpSpPr bwMode="auto">
          <a:xfrm flipH="1">
            <a:off x="746311" y="1463246"/>
            <a:ext cx="308178" cy="414819"/>
            <a:chOff x="404" y="648"/>
            <a:chExt cx="166" cy="237"/>
          </a:xfrm>
        </p:grpSpPr>
        <p:sp>
          <p:nvSpPr>
            <p:cNvPr id="572427" name="Rectangle 11"/>
            <p:cNvSpPr>
              <a:spLocks noChangeArrowheads="1"/>
            </p:cNvSpPr>
            <p:nvPr/>
          </p:nvSpPr>
          <p:spPr bwMode="auto">
            <a:xfrm>
              <a:off x="520" y="648"/>
              <a:ext cx="50" cy="237"/>
            </a:xfrm>
            <a:prstGeom prst="rect">
              <a:avLst/>
            </a:prstGeom>
            <a:solidFill>
              <a:schemeClr val="accent1"/>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nchor="ctr">
              <a:spAutoFit/>
            </a:bodyPr>
            <a:lstStyle/>
            <a:p>
              <a:endParaRPr lang="nb-NO"/>
            </a:p>
          </p:txBody>
        </p:sp>
        <p:sp>
          <p:nvSpPr>
            <p:cNvPr id="572428" name="Rectangle 12"/>
            <p:cNvSpPr>
              <a:spLocks noChangeArrowheads="1"/>
            </p:cNvSpPr>
            <p:nvPr/>
          </p:nvSpPr>
          <p:spPr bwMode="auto">
            <a:xfrm>
              <a:off x="404" y="648"/>
              <a:ext cx="56" cy="237"/>
            </a:xfrm>
            <a:prstGeom prst="rect">
              <a:avLst/>
            </a:prstGeom>
            <a:solidFill>
              <a:srgbClr val="0099CC"/>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p>
              <a:endParaRPr lang="nb-NO"/>
            </a:p>
          </p:txBody>
        </p:sp>
      </p:grpSp>
      <p:grpSp>
        <p:nvGrpSpPr>
          <p:cNvPr id="572429" name="Group 13"/>
          <p:cNvGrpSpPr>
            <a:grpSpLocks/>
          </p:cNvGrpSpPr>
          <p:nvPr/>
        </p:nvGrpSpPr>
        <p:grpSpPr bwMode="auto">
          <a:xfrm flipH="1">
            <a:off x="746311" y="2156362"/>
            <a:ext cx="308178" cy="414819"/>
            <a:chOff x="404" y="648"/>
            <a:chExt cx="166" cy="237"/>
          </a:xfrm>
        </p:grpSpPr>
        <p:sp>
          <p:nvSpPr>
            <p:cNvPr id="572430" name="Rectangle 14"/>
            <p:cNvSpPr>
              <a:spLocks noChangeArrowheads="1"/>
            </p:cNvSpPr>
            <p:nvPr/>
          </p:nvSpPr>
          <p:spPr bwMode="auto">
            <a:xfrm>
              <a:off x="520" y="648"/>
              <a:ext cx="50" cy="237"/>
            </a:xfrm>
            <a:prstGeom prst="rect">
              <a:avLst/>
            </a:prstGeom>
            <a:solidFill>
              <a:schemeClr val="accent1"/>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nchor="ctr">
              <a:spAutoFit/>
            </a:bodyPr>
            <a:lstStyle/>
            <a:p>
              <a:endParaRPr lang="nb-NO"/>
            </a:p>
          </p:txBody>
        </p:sp>
        <p:sp>
          <p:nvSpPr>
            <p:cNvPr id="572431" name="Rectangle 15"/>
            <p:cNvSpPr>
              <a:spLocks noChangeArrowheads="1"/>
            </p:cNvSpPr>
            <p:nvPr/>
          </p:nvSpPr>
          <p:spPr bwMode="auto">
            <a:xfrm>
              <a:off x="404" y="648"/>
              <a:ext cx="56" cy="237"/>
            </a:xfrm>
            <a:prstGeom prst="rect">
              <a:avLst/>
            </a:prstGeom>
            <a:solidFill>
              <a:srgbClr val="0099CC"/>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p>
              <a:endParaRPr lang="nb-NO"/>
            </a:p>
          </p:txBody>
        </p:sp>
      </p:grpSp>
      <p:grpSp>
        <p:nvGrpSpPr>
          <p:cNvPr id="572432" name="Group 16"/>
          <p:cNvGrpSpPr>
            <a:grpSpLocks/>
          </p:cNvGrpSpPr>
          <p:nvPr/>
        </p:nvGrpSpPr>
        <p:grpSpPr bwMode="auto">
          <a:xfrm flipH="1">
            <a:off x="746311" y="2851229"/>
            <a:ext cx="308178" cy="414819"/>
            <a:chOff x="404" y="648"/>
            <a:chExt cx="166" cy="237"/>
          </a:xfrm>
        </p:grpSpPr>
        <p:sp>
          <p:nvSpPr>
            <p:cNvPr id="572433" name="Rectangle 17"/>
            <p:cNvSpPr>
              <a:spLocks noChangeArrowheads="1"/>
            </p:cNvSpPr>
            <p:nvPr/>
          </p:nvSpPr>
          <p:spPr bwMode="auto">
            <a:xfrm>
              <a:off x="520" y="648"/>
              <a:ext cx="50" cy="237"/>
            </a:xfrm>
            <a:prstGeom prst="rect">
              <a:avLst/>
            </a:prstGeom>
            <a:solidFill>
              <a:schemeClr val="accent1"/>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nchor="ctr">
              <a:spAutoFit/>
            </a:bodyPr>
            <a:lstStyle/>
            <a:p>
              <a:endParaRPr lang="nb-NO"/>
            </a:p>
          </p:txBody>
        </p:sp>
        <p:sp>
          <p:nvSpPr>
            <p:cNvPr id="572434" name="Rectangle 18"/>
            <p:cNvSpPr>
              <a:spLocks noChangeArrowheads="1"/>
            </p:cNvSpPr>
            <p:nvPr/>
          </p:nvSpPr>
          <p:spPr bwMode="auto">
            <a:xfrm>
              <a:off x="404" y="648"/>
              <a:ext cx="56" cy="237"/>
            </a:xfrm>
            <a:prstGeom prst="rect">
              <a:avLst/>
            </a:prstGeom>
            <a:solidFill>
              <a:srgbClr val="0099CC"/>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p>
              <a:endParaRPr lang="nb-NO"/>
            </a:p>
          </p:txBody>
        </p:sp>
      </p:grpSp>
      <p:grpSp>
        <p:nvGrpSpPr>
          <p:cNvPr id="572435" name="Group 19"/>
          <p:cNvGrpSpPr>
            <a:grpSpLocks/>
          </p:cNvGrpSpPr>
          <p:nvPr/>
        </p:nvGrpSpPr>
        <p:grpSpPr bwMode="auto">
          <a:xfrm flipH="1">
            <a:off x="746311" y="3546094"/>
            <a:ext cx="308178" cy="414819"/>
            <a:chOff x="404" y="648"/>
            <a:chExt cx="166" cy="237"/>
          </a:xfrm>
        </p:grpSpPr>
        <p:sp>
          <p:nvSpPr>
            <p:cNvPr id="572436" name="Rectangle 20"/>
            <p:cNvSpPr>
              <a:spLocks noChangeArrowheads="1"/>
            </p:cNvSpPr>
            <p:nvPr/>
          </p:nvSpPr>
          <p:spPr bwMode="auto">
            <a:xfrm>
              <a:off x="520" y="648"/>
              <a:ext cx="50" cy="237"/>
            </a:xfrm>
            <a:prstGeom prst="rect">
              <a:avLst/>
            </a:prstGeom>
            <a:solidFill>
              <a:schemeClr val="accent1"/>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nchor="ctr">
              <a:spAutoFit/>
            </a:bodyPr>
            <a:lstStyle/>
            <a:p>
              <a:endParaRPr lang="nb-NO"/>
            </a:p>
          </p:txBody>
        </p:sp>
        <p:sp>
          <p:nvSpPr>
            <p:cNvPr id="572437" name="Rectangle 21"/>
            <p:cNvSpPr>
              <a:spLocks noChangeArrowheads="1"/>
            </p:cNvSpPr>
            <p:nvPr/>
          </p:nvSpPr>
          <p:spPr bwMode="auto">
            <a:xfrm>
              <a:off x="404" y="648"/>
              <a:ext cx="56" cy="237"/>
            </a:xfrm>
            <a:prstGeom prst="rect">
              <a:avLst/>
            </a:prstGeom>
            <a:solidFill>
              <a:srgbClr val="0099CC"/>
            </a:solidFill>
            <a:ln>
              <a:noFill/>
            </a:ln>
            <a:effectLst/>
            <a:extLst>
              <a:ext uri="{91240B29-F687-4F45-9708-019B960494DF}">
                <a14:hiddenLine xmlns:a14="http://schemas.microsoft.com/office/drawing/2010/main" w="9525">
                  <a:solidFill>
                    <a:srgbClr val="FFA7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p>
              <a:endParaRPr lang="nb-NO"/>
            </a:p>
          </p:txBody>
        </p:sp>
      </p:grpSp>
      <p:pic>
        <p:nvPicPr>
          <p:cNvPr id="1026" name="Picture 2" descr="C:\Users\larsko\Pictures\Elektrisk ka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723" y="3236291"/>
            <a:ext cx="4837351" cy="342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570751"/>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de-DE" altLang="zh-CN">
                <a:ea typeface="宋体" pitchFamily="2" charset="-122"/>
              </a:rPr>
              <a:t>Hva betyr systematisk feilsøking?</a:t>
            </a:r>
          </a:p>
        </p:txBody>
      </p:sp>
      <p:sp>
        <p:nvSpPr>
          <p:cNvPr id="584708" name="TFeld"/>
          <p:cNvSpPr>
            <a:spLocks noChangeArrowheads="1"/>
          </p:cNvSpPr>
          <p:nvPr/>
        </p:nvSpPr>
        <p:spPr bwMode="auto">
          <a:xfrm>
            <a:off x="252483" y="1268963"/>
            <a:ext cx="10041772" cy="4388894"/>
          </a:xfrm>
          <a:prstGeom prst="rect">
            <a:avLst/>
          </a:prstGeom>
          <a:noFill/>
          <a:ln>
            <a:noFill/>
          </a:ln>
          <a:effectLst/>
          <a:extLst>
            <a:ext uri="{909E8E84-426E-40DD-AFC4-6F175D3DCCD1}">
              <a14:hiddenFill xmlns:a14="http://schemas.microsoft.com/office/drawing/2010/main">
                <a:solidFill>
                  <a:srgbClr val="FFC7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2816" indent="-202816">
              <a:spcBef>
                <a:spcPct val="30000"/>
              </a:spcBef>
            </a:pPr>
            <a:r>
              <a:rPr lang="de-DE" altLang="zh-CN" sz="2300" b="1" u="sng" dirty="0" err="1">
                <a:solidFill>
                  <a:srgbClr val="000000"/>
                </a:solidFill>
                <a:ea typeface="宋体" pitchFamily="2" charset="-122"/>
              </a:rPr>
              <a:t>For</a:t>
            </a:r>
            <a:r>
              <a:rPr lang="de-DE" altLang="zh-CN" sz="2300" b="1" u="sng" dirty="0">
                <a:solidFill>
                  <a:srgbClr val="000000"/>
                </a:solidFill>
                <a:ea typeface="宋体" pitchFamily="2" charset="-122"/>
              </a:rPr>
              <a:t> </a:t>
            </a:r>
            <a:r>
              <a:rPr lang="de-DE" altLang="zh-CN" sz="2300" b="1" u="sng" dirty="0" err="1">
                <a:solidFill>
                  <a:srgbClr val="000000"/>
                </a:solidFill>
                <a:ea typeface="宋体" pitchFamily="2" charset="-122"/>
              </a:rPr>
              <a:t>eksempel</a:t>
            </a:r>
            <a:r>
              <a:rPr lang="de-DE" altLang="zh-CN" sz="2300" b="1" u="sng" dirty="0">
                <a:solidFill>
                  <a:srgbClr val="000000"/>
                </a:solidFill>
                <a:ea typeface="宋体" pitchFamily="2" charset="-122"/>
              </a:rPr>
              <a:t>:</a:t>
            </a:r>
            <a:endParaRPr lang="de-DE" altLang="zh-CN" sz="2300" b="1" dirty="0">
              <a:solidFill>
                <a:srgbClr val="000000"/>
              </a:solidFill>
              <a:ea typeface="宋体" pitchFamily="2" charset="-122"/>
            </a:endParaRPr>
          </a:p>
          <a:p>
            <a:pPr marL="202816" indent="-202816">
              <a:spcBef>
                <a:spcPct val="30000"/>
              </a:spcBef>
              <a:buClr>
                <a:srgbClr val="000000"/>
              </a:buClr>
              <a:buFontTx/>
              <a:buChar char="•"/>
            </a:pPr>
            <a:r>
              <a:rPr lang="de-DE" altLang="zh-CN" sz="2300" b="1" dirty="0">
                <a:solidFill>
                  <a:srgbClr val="000000"/>
                </a:solidFill>
                <a:ea typeface="宋体" pitchFamily="2" charset="-122"/>
              </a:rPr>
              <a:t>La </a:t>
            </a:r>
            <a:r>
              <a:rPr lang="de-DE" altLang="zh-CN" sz="2300" b="1" dirty="0" err="1">
                <a:solidFill>
                  <a:srgbClr val="000000"/>
                </a:solidFill>
                <a:ea typeface="宋体" pitchFamily="2" charset="-122"/>
              </a:rPr>
              <a:t>kunden</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demonstrere</a:t>
            </a:r>
            <a:r>
              <a:rPr lang="de-DE" altLang="zh-CN" sz="2300" b="1" dirty="0">
                <a:solidFill>
                  <a:srgbClr val="000000"/>
                </a:solidFill>
                <a:ea typeface="宋体" pitchFamily="2" charset="-122"/>
              </a:rPr>
              <a:t> feilen.</a:t>
            </a:r>
          </a:p>
          <a:p>
            <a:pPr marL="202816" indent="-202816">
              <a:spcBef>
                <a:spcPct val="30000"/>
              </a:spcBef>
              <a:buClr>
                <a:srgbClr val="000000"/>
              </a:buClr>
              <a:buFontTx/>
              <a:buChar char="•"/>
            </a:pPr>
            <a:r>
              <a:rPr lang="nb-NO" altLang="zh-CN" sz="2300" b="1" dirty="0">
                <a:solidFill>
                  <a:srgbClr val="000000"/>
                </a:solidFill>
                <a:ea typeface="宋体" pitchFamily="2" charset="-122"/>
              </a:rPr>
              <a:t>Skyldes den misforståelser eller feil bruk?</a:t>
            </a:r>
          </a:p>
          <a:p>
            <a:pPr marL="202816" indent="-202816">
              <a:spcBef>
                <a:spcPct val="30000"/>
              </a:spcBef>
              <a:buClr>
                <a:srgbClr val="000000"/>
              </a:buClr>
              <a:buFontTx/>
              <a:buChar char="•"/>
            </a:pPr>
            <a:r>
              <a:rPr lang="nb-NO" altLang="zh-CN" sz="2300" b="1" dirty="0">
                <a:solidFill>
                  <a:srgbClr val="000000"/>
                </a:solidFill>
                <a:ea typeface="宋体" pitchFamily="2" charset="-122"/>
              </a:rPr>
              <a:t>Ta kunden med på en prøvetur, og la ham/henne demonstrere feilen.</a:t>
            </a:r>
          </a:p>
          <a:p>
            <a:pPr marL="202816" indent="-202816">
              <a:spcBef>
                <a:spcPct val="30000"/>
              </a:spcBef>
              <a:buClr>
                <a:srgbClr val="000000"/>
              </a:buClr>
              <a:buFontTx/>
              <a:buChar char="•"/>
            </a:pPr>
            <a:r>
              <a:rPr lang="nb-NO" altLang="zh-CN" sz="2300" b="1" dirty="0">
                <a:solidFill>
                  <a:srgbClr val="000000"/>
                </a:solidFill>
                <a:ea typeface="宋体" pitchFamily="2" charset="-122"/>
              </a:rPr>
              <a:t>Eller kjør selv en prøvetur sammen </a:t>
            </a:r>
            <a:r>
              <a:rPr lang="nb-NO" altLang="zh-CN" sz="2300" b="1" u="sng" dirty="0">
                <a:solidFill>
                  <a:srgbClr val="000000"/>
                </a:solidFill>
                <a:ea typeface="宋体" pitchFamily="2" charset="-122"/>
              </a:rPr>
              <a:t>med kunden</a:t>
            </a:r>
            <a:r>
              <a:rPr lang="nb-NO" altLang="zh-CN" sz="2300" b="1" dirty="0">
                <a:solidFill>
                  <a:srgbClr val="000000"/>
                </a:solidFill>
                <a:ea typeface="宋体" pitchFamily="2" charset="-122"/>
              </a:rPr>
              <a:t>.</a:t>
            </a:r>
          </a:p>
          <a:p>
            <a:pPr marL="202816" indent="-202816">
              <a:spcBef>
                <a:spcPct val="30000"/>
              </a:spcBef>
              <a:buClr>
                <a:srgbClr val="000000"/>
              </a:buClr>
              <a:buFontTx/>
              <a:buChar char="•"/>
            </a:pPr>
            <a:r>
              <a:rPr lang="de-DE" altLang="zh-CN" sz="2300" b="1" dirty="0" err="1" smtClean="0">
                <a:solidFill>
                  <a:srgbClr val="000000"/>
                </a:solidFill>
                <a:ea typeface="宋体" pitchFamily="2" charset="-122"/>
              </a:rPr>
              <a:t>Får</a:t>
            </a:r>
            <a:r>
              <a:rPr lang="de-DE" altLang="zh-CN" sz="2300" b="1" dirty="0" smtClean="0">
                <a:solidFill>
                  <a:srgbClr val="000000"/>
                </a:solidFill>
                <a:ea typeface="宋体" pitchFamily="2" charset="-122"/>
              </a:rPr>
              <a:t> man </a:t>
            </a:r>
            <a:r>
              <a:rPr lang="de-DE" altLang="zh-CN" sz="2300" b="1" dirty="0" err="1" smtClean="0">
                <a:solidFill>
                  <a:srgbClr val="000000"/>
                </a:solidFill>
                <a:ea typeface="宋体" pitchFamily="2" charset="-122"/>
              </a:rPr>
              <a:t>frem</a:t>
            </a:r>
            <a:r>
              <a:rPr lang="de-DE" altLang="zh-CN" sz="2300" b="1" dirty="0" smtClean="0">
                <a:solidFill>
                  <a:srgbClr val="000000"/>
                </a:solidFill>
                <a:ea typeface="宋体" pitchFamily="2" charset="-122"/>
              </a:rPr>
              <a:t> feilen?</a:t>
            </a:r>
            <a:r>
              <a:rPr lang="de-DE" altLang="zh-CN" sz="2300" b="1" dirty="0">
                <a:solidFill>
                  <a:srgbClr val="000000"/>
                </a:solidFill>
                <a:ea typeface="宋体" pitchFamily="2" charset="-122"/>
              </a:rPr>
              <a:t/>
            </a:r>
            <a:br>
              <a:rPr lang="de-DE" altLang="zh-CN" sz="2300" b="1" dirty="0">
                <a:solidFill>
                  <a:srgbClr val="000000"/>
                </a:solidFill>
                <a:ea typeface="宋体" pitchFamily="2" charset="-122"/>
              </a:rPr>
            </a:br>
            <a:endParaRPr lang="de-DE" altLang="zh-CN" sz="2300" b="1" dirty="0">
              <a:solidFill>
                <a:srgbClr val="000000"/>
              </a:solidFill>
              <a:ea typeface="宋体" pitchFamily="2" charset="-122"/>
            </a:endParaRPr>
          </a:p>
          <a:p>
            <a:pPr marL="202816" indent="-202816">
              <a:spcBef>
                <a:spcPct val="30000"/>
              </a:spcBef>
            </a:pPr>
            <a:r>
              <a:rPr lang="nb-NO" altLang="zh-CN" sz="2300" b="1" dirty="0" smtClean="0">
                <a:solidFill>
                  <a:srgbClr val="000000"/>
                </a:solidFill>
                <a:ea typeface="宋体" pitchFamily="2" charset="-122"/>
              </a:rPr>
              <a:t>Dette gir kunden en god opplevelse.</a:t>
            </a:r>
            <a:endParaRPr lang="nb-NO" altLang="zh-CN" sz="2300" b="1" dirty="0">
              <a:solidFill>
                <a:srgbClr val="000000"/>
              </a:solidFill>
              <a:ea typeface="宋体" pitchFamily="2" charset="-122"/>
            </a:endParaRPr>
          </a:p>
          <a:p>
            <a:pPr marL="202816" indent="-202816">
              <a:spcBef>
                <a:spcPct val="30000"/>
              </a:spcBef>
              <a:buClr>
                <a:srgbClr val="000000"/>
              </a:buClr>
              <a:buFontTx/>
              <a:buChar char="•"/>
            </a:pPr>
            <a:r>
              <a:rPr lang="de-DE" altLang="zh-CN" sz="2300" b="1" dirty="0">
                <a:solidFill>
                  <a:srgbClr val="000000"/>
                </a:solidFill>
                <a:ea typeface="宋体" pitchFamily="2" charset="-122"/>
              </a:rPr>
              <a:t>Kunden </a:t>
            </a:r>
            <a:r>
              <a:rPr lang="de-DE" altLang="zh-CN" sz="2300" b="1" dirty="0" err="1">
                <a:solidFill>
                  <a:srgbClr val="000000"/>
                </a:solidFill>
                <a:ea typeface="宋体" pitchFamily="2" charset="-122"/>
              </a:rPr>
              <a:t>føler</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at</a:t>
            </a:r>
            <a:r>
              <a:rPr lang="de-DE" altLang="zh-CN" sz="2300" b="1" dirty="0">
                <a:solidFill>
                  <a:srgbClr val="000000"/>
                </a:solidFill>
                <a:ea typeface="宋体" pitchFamily="2" charset="-122"/>
              </a:rPr>
              <a:t> du </a:t>
            </a:r>
            <a:r>
              <a:rPr lang="de-DE" altLang="zh-CN" sz="2300" b="1" dirty="0" err="1">
                <a:solidFill>
                  <a:srgbClr val="000000"/>
                </a:solidFill>
                <a:ea typeface="宋体" pitchFamily="2" charset="-122"/>
              </a:rPr>
              <a:t>forstår</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problemet</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og</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at</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hun</a:t>
            </a:r>
            <a:r>
              <a:rPr lang="de-DE" altLang="zh-CN" sz="2300" b="1" dirty="0">
                <a:solidFill>
                  <a:srgbClr val="000000"/>
                </a:solidFill>
                <a:ea typeface="宋体" pitchFamily="2" charset="-122"/>
              </a:rPr>
              <a:t>/</a:t>
            </a:r>
            <a:r>
              <a:rPr lang="de-DE" altLang="zh-CN" sz="2300" b="1" dirty="0" err="1">
                <a:solidFill>
                  <a:srgbClr val="000000"/>
                </a:solidFill>
                <a:ea typeface="宋体" pitchFamily="2" charset="-122"/>
              </a:rPr>
              <a:t>han</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får</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god</a:t>
            </a:r>
            <a:r>
              <a:rPr lang="de-DE" altLang="zh-CN" sz="2300" b="1" dirty="0">
                <a:solidFill>
                  <a:srgbClr val="000000"/>
                </a:solidFill>
                <a:ea typeface="宋体" pitchFamily="2" charset="-122"/>
              </a:rPr>
              <a:t> </a:t>
            </a:r>
            <a:r>
              <a:rPr lang="de-DE" altLang="zh-CN" sz="2300" b="1" dirty="0" err="1">
                <a:solidFill>
                  <a:srgbClr val="000000"/>
                </a:solidFill>
                <a:ea typeface="宋体" pitchFamily="2" charset="-122"/>
              </a:rPr>
              <a:t>oppfølging</a:t>
            </a:r>
            <a:r>
              <a:rPr lang="de-DE" altLang="zh-CN" sz="2300" b="1" dirty="0">
                <a:solidFill>
                  <a:srgbClr val="000000"/>
                </a:solidFill>
                <a:ea typeface="宋体" pitchFamily="2" charset="-122"/>
              </a:rPr>
              <a:t>.</a:t>
            </a:r>
          </a:p>
          <a:p>
            <a:pPr marL="202816" indent="-202816">
              <a:spcBef>
                <a:spcPct val="30000"/>
              </a:spcBef>
              <a:buClr>
                <a:srgbClr val="000000"/>
              </a:buClr>
              <a:buFontTx/>
              <a:buChar char="•"/>
            </a:pPr>
            <a:r>
              <a:rPr lang="nb-NO" altLang="zh-CN" sz="2300" b="1" dirty="0">
                <a:solidFill>
                  <a:srgbClr val="000000"/>
                </a:solidFill>
                <a:ea typeface="宋体" pitchFamily="2" charset="-122"/>
              </a:rPr>
              <a:t>Kunden ser at du er kompetent og får tillit til deg og bedriften.</a:t>
            </a:r>
            <a:endParaRPr lang="de-DE" altLang="zh-CN" sz="2300" b="1" dirty="0">
              <a:solidFill>
                <a:srgbClr val="000000"/>
              </a:solidFill>
              <a:ea typeface="宋体" pitchFamily="2" charset="-122"/>
            </a:endParaRPr>
          </a:p>
        </p:txBody>
      </p:sp>
    </p:spTree>
    <p:extLst>
      <p:ext uri="{BB962C8B-B14F-4D97-AF65-F5344CB8AC3E}">
        <p14:creationId xmlns:p14="http://schemas.microsoft.com/office/powerpoint/2010/main" val="3458051489"/>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7" name="Rectangle 5"/>
          <p:cNvSpPr>
            <a:spLocks noGrp="1" noChangeArrowheads="1"/>
          </p:cNvSpPr>
          <p:nvPr>
            <p:ph type="title"/>
          </p:nvPr>
        </p:nvSpPr>
        <p:spPr/>
        <p:txBody>
          <a:bodyPr>
            <a:normAutofit fontScale="90000"/>
          </a:bodyPr>
          <a:lstStyle/>
          <a:p>
            <a:r>
              <a:rPr lang="nb-NO" altLang="zh-CN">
                <a:ea typeface="宋体" pitchFamily="2" charset="-122"/>
              </a:rPr>
              <a:t>Hva må du passe på når du er i kontakt med kunden?</a:t>
            </a:r>
            <a:endParaRPr lang="de-DE" altLang="zh-CN">
              <a:ea typeface="宋体" pitchFamily="2" charset="-122"/>
            </a:endParaRPr>
          </a:p>
        </p:txBody>
      </p:sp>
      <p:sp>
        <p:nvSpPr>
          <p:cNvPr id="586756" name="TFeld"/>
          <p:cNvSpPr>
            <a:spLocks noChangeArrowheads="1"/>
          </p:cNvSpPr>
          <p:nvPr/>
        </p:nvSpPr>
        <p:spPr bwMode="auto">
          <a:xfrm>
            <a:off x="252481" y="2124447"/>
            <a:ext cx="9935951" cy="4693593"/>
          </a:xfrm>
          <a:prstGeom prst="rect">
            <a:avLst/>
          </a:prstGeom>
          <a:noFill/>
          <a:ln>
            <a:noFill/>
          </a:ln>
          <a:effectLst/>
          <a:extLst>
            <a:ext uri="{909E8E84-426E-40DD-AFC4-6F175D3DCCD1}">
              <a14:hiddenFill xmlns:a14="http://schemas.microsoft.com/office/drawing/2010/main">
                <a:solidFill>
                  <a:srgbClr val="FFC7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2816" indent="-202816">
              <a:spcBef>
                <a:spcPct val="50000"/>
              </a:spcBef>
            </a:pPr>
            <a:endParaRPr lang="nb-NO" altLang="zh-CN" sz="2300" b="1" dirty="0">
              <a:solidFill>
                <a:srgbClr val="000000"/>
              </a:solidFill>
              <a:ea typeface="宋体" pitchFamily="2" charset="-122"/>
            </a:endParaRPr>
          </a:p>
          <a:p>
            <a:pPr marL="202816" indent="-202816">
              <a:spcBef>
                <a:spcPct val="50000"/>
              </a:spcBef>
              <a:buClr>
                <a:srgbClr val="000000"/>
              </a:buClr>
              <a:buFontTx/>
              <a:buChar char="•"/>
            </a:pPr>
            <a:r>
              <a:rPr lang="nb-NO" altLang="zh-CN" sz="2300" b="1" dirty="0">
                <a:solidFill>
                  <a:srgbClr val="000000"/>
                </a:solidFill>
                <a:ea typeface="宋体" pitchFamily="2" charset="-122"/>
              </a:rPr>
              <a:t>Opptre sikkert og kompetent.</a:t>
            </a:r>
          </a:p>
          <a:p>
            <a:pPr marL="202816" indent="-202816">
              <a:spcBef>
                <a:spcPct val="50000"/>
              </a:spcBef>
              <a:buClr>
                <a:srgbClr val="000000"/>
              </a:buClr>
              <a:buFontTx/>
              <a:buChar char="•"/>
            </a:pPr>
            <a:r>
              <a:rPr lang="nb-NO" altLang="zh-CN" sz="2300" b="1" dirty="0">
                <a:solidFill>
                  <a:srgbClr val="000000"/>
                </a:solidFill>
                <a:ea typeface="宋体" pitchFamily="2" charset="-122"/>
              </a:rPr>
              <a:t>Være vennlig og forståelsesfull, </a:t>
            </a:r>
            <a:r>
              <a:rPr lang="nb-NO" altLang="zh-CN" sz="2300" b="1" u="sng" dirty="0">
                <a:solidFill>
                  <a:srgbClr val="000000"/>
                </a:solidFill>
                <a:ea typeface="宋体" pitchFamily="2" charset="-122"/>
              </a:rPr>
              <a:t>særlig ved reklamasjoner</a:t>
            </a:r>
            <a:r>
              <a:rPr lang="nb-NO" altLang="zh-CN" sz="2300" b="1" dirty="0">
                <a:solidFill>
                  <a:srgbClr val="000000"/>
                </a:solidFill>
                <a:ea typeface="宋体" pitchFamily="2" charset="-122"/>
              </a:rPr>
              <a:t>!</a:t>
            </a:r>
          </a:p>
          <a:p>
            <a:pPr marL="202816" indent="-202816">
              <a:spcBef>
                <a:spcPct val="50000"/>
              </a:spcBef>
              <a:buClr>
                <a:srgbClr val="000000"/>
              </a:buClr>
              <a:buFontTx/>
              <a:buChar char="•"/>
            </a:pPr>
            <a:r>
              <a:rPr lang="nb-NO" altLang="zh-CN" sz="2300" b="1" dirty="0">
                <a:solidFill>
                  <a:srgbClr val="000000"/>
                </a:solidFill>
                <a:ea typeface="宋体" pitchFamily="2" charset="-122"/>
              </a:rPr>
              <a:t>Behandle bilen </a:t>
            </a:r>
            <a:r>
              <a:rPr lang="nb-NO" altLang="zh-CN" sz="2300" b="1" dirty="0" smtClean="0">
                <a:solidFill>
                  <a:srgbClr val="000000"/>
                </a:solidFill>
                <a:ea typeface="宋体" pitchFamily="2" charset="-122"/>
              </a:rPr>
              <a:t>forsiktig.</a:t>
            </a:r>
            <a:endParaRPr lang="nb-NO" altLang="zh-CN" sz="2300" b="1" dirty="0">
              <a:solidFill>
                <a:srgbClr val="000000"/>
              </a:solidFill>
              <a:ea typeface="宋体" pitchFamily="2" charset="-122"/>
            </a:endParaRPr>
          </a:p>
          <a:p>
            <a:pPr marL="202816" indent="-202816">
              <a:spcBef>
                <a:spcPct val="50000"/>
              </a:spcBef>
              <a:buClr>
                <a:srgbClr val="000000"/>
              </a:buClr>
              <a:buFontTx/>
              <a:buChar char="•"/>
            </a:pPr>
            <a:r>
              <a:rPr lang="nb-NO" altLang="zh-CN" sz="2300" b="1" dirty="0" smtClean="0">
                <a:solidFill>
                  <a:srgbClr val="000000"/>
                </a:solidFill>
                <a:ea typeface="宋体" pitchFamily="2" charset="-122"/>
              </a:rPr>
              <a:t>Renslighet!</a:t>
            </a:r>
            <a:endParaRPr lang="nb-NO" altLang="zh-CN" sz="2300" b="1" dirty="0">
              <a:solidFill>
                <a:srgbClr val="000000"/>
              </a:solidFill>
              <a:ea typeface="宋体" pitchFamily="2" charset="-122"/>
            </a:endParaRPr>
          </a:p>
          <a:p>
            <a:pPr marL="202816" indent="-202816">
              <a:spcBef>
                <a:spcPct val="50000"/>
              </a:spcBef>
              <a:buClr>
                <a:srgbClr val="000000"/>
              </a:buClr>
              <a:buFontTx/>
              <a:buChar char="•"/>
            </a:pPr>
            <a:r>
              <a:rPr lang="nb-NO" altLang="zh-CN" sz="2300" b="1" dirty="0">
                <a:solidFill>
                  <a:srgbClr val="000000"/>
                </a:solidFill>
                <a:ea typeface="宋体" pitchFamily="2" charset="-122"/>
              </a:rPr>
              <a:t>Samarbeid med kundemottaker/verkstedleder.</a:t>
            </a:r>
          </a:p>
          <a:p>
            <a:pPr marL="202816" indent="-202816">
              <a:spcBef>
                <a:spcPct val="50000"/>
              </a:spcBef>
              <a:buClr>
                <a:srgbClr val="000000"/>
              </a:buClr>
              <a:buFontTx/>
              <a:buChar char="•"/>
            </a:pPr>
            <a:r>
              <a:rPr lang="nb-NO" altLang="zh-CN" sz="2300" b="1" dirty="0" smtClean="0">
                <a:solidFill>
                  <a:srgbClr val="000000"/>
                </a:solidFill>
                <a:ea typeface="宋体" pitchFamily="2" charset="-122"/>
              </a:rPr>
              <a:t>Tenker man på, at kunde skal til og fra verkstedet?</a:t>
            </a:r>
            <a:endParaRPr lang="nb-NO" altLang="zh-CN" sz="2300" b="1" dirty="0">
              <a:solidFill>
                <a:srgbClr val="000000"/>
              </a:solidFill>
              <a:ea typeface="宋体" pitchFamily="2" charset="-122"/>
            </a:endParaRPr>
          </a:p>
          <a:p>
            <a:pPr marL="202816" indent="-202816">
              <a:spcBef>
                <a:spcPct val="50000"/>
              </a:spcBef>
            </a:pPr>
            <a:endParaRPr lang="nb-NO" altLang="zh-CN" sz="2300" b="1" dirty="0">
              <a:solidFill>
                <a:srgbClr val="000000"/>
              </a:solidFill>
              <a:ea typeface="宋体" pitchFamily="2" charset="-122"/>
            </a:endParaRPr>
          </a:p>
          <a:p>
            <a:pPr marL="202816" indent="-202816">
              <a:spcBef>
                <a:spcPct val="50000"/>
              </a:spcBef>
            </a:pPr>
            <a:r>
              <a:rPr lang="nb-NO" altLang="zh-CN" sz="2300" b="1" dirty="0">
                <a:solidFill>
                  <a:srgbClr val="000000"/>
                </a:solidFill>
                <a:ea typeface="宋体" pitchFamily="2" charset="-122"/>
              </a:rPr>
              <a:t>Dette er også eksempler på </a:t>
            </a:r>
            <a:r>
              <a:rPr lang="nb-NO" altLang="zh-CN" sz="2400" b="1" dirty="0" smtClean="0">
                <a:solidFill>
                  <a:srgbClr val="000000"/>
                </a:solidFill>
                <a:ea typeface="宋体" pitchFamily="2" charset="-122"/>
              </a:rPr>
              <a:t>god kundeservice</a:t>
            </a:r>
            <a:r>
              <a:rPr lang="nb-NO" altLang="zh-CN" sz="2700" b="1" u="sng" dirty="0" smtClean="0">
                <a:solidFill>
                  <a:srgbClr val="000000"/>
                </a:solidFill>
                <a:ea typeface="宋体" pitchFamily="2" charset="-122"/>
              </a:rPr>
              <a:t>!</a:t>
            </a:r>
            <a:r>
              <a:rPr lang="nb-NO" altLang="zh-CN" sz="2300" b="1" dirty="0" smtClean="0">
                <a:solidFill>
                  <a:srgbClr val="000000"/>
                </a:solidFill>
                <a:ea typeface="宋体" pitchFamily="2" charset="-122"/>
              </a:rPr>
              <a:t> </a:t>
            </a:r>
            <a:endParaRPr lang="de-DE" altLang="zh-CN" sz="2300" b="1" dirty="0">
              <a:solidFill>
                <a:srgbClr val="000000"/>
              </a:solidFill>
              <a:ea typeface="宋体" pitchFamily="2" charset="-122"/>
            </a:endParaRPr>
          </a:p>
        </p:txBody>
      </p:sp>
    </p:spTree>
    <p:extLst>
      <p:ext uri="{BB962C8B-B14F-4D97-AF65-F5344CB8AC3E}">
        <p14:creationId xmlns:p14="http://schemas.microsoft.com/office/powerpoint/2010/main" val="1739942560"/>
      </p:ext>
    </p:extLst>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 klassiskt">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1562</TotalTime>
  <Words>4606</Words>
  <Application>Microsoft Office PowerPoint</Application>
  <PresentationFormat>Egendefinert</PresentationFormat>
  <Paragraphs>671</Paragraphs>
  <Slides>52</Slides>
  <Notes>46</Notes>
  <HiddenSlides>0</HiddenSlides>
  <MMClips>0</MMClips>
  <ScaleCrop>false</ScaleCrop>
  <HeadingPairs>
    <vt:vector size="6" baseType="variant">
      <vt:variant>
        <vt:lpstr>Tema</vt:lpstr>
      </vt:variant>
      <vt:variant>
        <vt:i4>1</vt:i4>
      </vt:variant>
      <vt:variant>
        <vt:lpstr>Innebygde OLE-servere</vt:lpstr>
      </vt:variant>
      <vt:variant>
        <vt:i4>1</vt:i4>
      </vt:variant>
      <vt:variant>
        <vt:lpstr>Lysbildetitler</vt:lpstr>
      </vt:variant>
      <vt:variant>
        <vt:i4>52</vt:i4>
      </vt:variant>
    </vt:vector>
  </HeadingPairs>
  <TitlesOfParts>
    <vt:vector size="54" baseType="lpstr">
      <vt:lpstr>Office-tema</vt:lpstr>
      <vt:lpstr>Zeichnung</vt:lpstr>
      <vt:lpstr>Diagnose og måleteknikk</vt:lpstr>
      <vt:lpstr>Målsettinger</vt:lpstr>
      <vt:lpstr>Innholdsfortegnelse</vt:lpstr>
      <vt:lpstr>PowerPoint-presentasjon</vt:lpstr>
      <vt:lpstr>Systematisk Feilsøking</vt:lpstr>
      <vt:lpstr>Systematisk feilsøking</vt:lpstr>
      <vt:lpstr>PowerPoint-presentasjon</vt:lpstr>
      <vt:lpstr>Hva betyr systematisk feilsøking?</vt:lpstr>
      <vt:lpstr>Hva må du passe på når du er i kontakt med kunden?</vt:lpstr>
      <vt:lpstr>Fremgangsmåte</vt:lpstr>
      <vt:lpstr>Hva må du passe på?</vt:lpstr>
      <vt:lpstr>Beskrivelse av symptomet</vt:lpstr>
      <vt:lpstr>Årsak-Virkning-Symtom</vt:lpstr>
      <vt:lpstr>Eksempel</vt:lpstr>
      <vt:lpstr>Grunnleggende informasjon</vt:lpstr>
      <vt:lpstr>Kontroll av ledninger</vt:lpstr>
      <vt:lpstr>Kontroll av ledninger</vt:lpstr>
      <vt:lpstr>Ledningskontroll</vt:lpstr>
      <vt:lpstr>Kontroll av spenningsforsyning og Gods</vt:lpstr>
      <vt:lpstr>Kontroll av spenningsforsyning og gods</vt:lpstr>
      <vt:lpstr>Testing av strømforsyning</vt:lpstr>
      <vt:lpstr>Testing av strømforsyning</vt:lpstr>
      <vt:lpstr>Testing av strømforsyning</vt:lpstr>
      <vt:lpstr>Testing av godspunkter</vt:lpstr>
      <vt:lpstr>Testing av godspunkter</vt:lpstr>
      <vt:lpstr>Testing av godspunkter</vt:lpstr>
      <vt:lpstr>Halvlederelementer</vt:lpstr>
      <vt:lpstr>Halvlederelementer</vt:lpstr>
      <vt:lpstr>Funksjonsprinsipp for sperrediode</vt:lpstr>
      <vt:lpstr>Dioden</vt:lpstr>
      <vt:lpstr>PowerPoint-presentasjon</vt:lpstr>
      <vt:lpstr>PowerPoint-presentasjon</vt:lpstr>
      <vt:lpstr>Transistorer </vt:lpstr>
      <vt:lpstr>Diagnose av brytere</vt:lpstr>
      <vt:lpstr>Diagnose av brytere</vt:lpstr>
      <vt:lpstr>Diagnose av brytere (Generellt)</vt:lpstr>
      <vt:lpstr>Diagnose av brytere (Prinsipp)</vt:lpstr>
      <vt:lpstr>Diagnose av brytere. (Bryter/godsfeil)</vt:lpstr>
      <vt:lpstr>Diagnose av brytere (Ulike nivåer)</vt:lpstr>
      <vt:lpstr>Diagnose av brytere (Kobling til +)</vt:lpstr>
      <vt:lpstr>Diagnose av brytere. (Lysbryter VAG)</vt:lpstr>
      <vt:lpstr>Diagnose av sensorer</vt:lpstr>
      <vt:lpstr>Diagnose av sensorer/givere</vt:lpstr>
      <vt:lpstr>Diagnose av sensorer (Potensiometer)</vt:lpstr>
      <vt:lpstr>Diagnose av sensorer (Temperatur sensor)</vt:lpstr>
      <vt:lpstr>PowerPoint-presentasjon</vt:lpstr>
      <vt:lpstr>PowerPoint-presentasjon</vt:lpstr>
      <vt:lpstr>Diagnose av aktuatorer</vt:lpstr>
      <vt:lpstr>Diagnose av Aktuatorer</vt:lpstr>
      <vt:lpstr>Diagnose av Aktuatorer</vt:lpstr>
      <vt:lpstr>Takk for oppmerksomheten</vt:lpstr>
      <vt:lpstr>PowerPoint-presentasjon</vt:lpstr>
    </vt:vector>
  </TitlesOfParts>
  <Company>Meca Scandinavia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PROMEISTER PowerPoint-mall</dc:title>
  <dc:creator>Roger Thomasson</dc:creator>
  <cp:keywords>Malldokument</cp:keywords>
  <cp:lastModifiedBy>Lars Kolberg</cp:lastModifiedBy>
  <cp:revision>180</cp:revision>
  <cp:lastPrinted>2014-11-06T14:12:44Z</cp:lastPrinted>
  <dcterms:created xsi:type="dcterms:W3CDTF">2014-09-01T09:20:52Z</dcterms:created>
  <dcterms:modified xsi:type="dcterms:W3CDTF">2015-01-22T08:00:22Z</dcterms:modified>
</cp:coreProperties>
</file>